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256" r:id="rId3"/>
    <p:sldId id="258" r:id="rId4"/>
    <p:sldId id="405" r:id="rId5"/>
    <p:sldId id="403" r:id="rId6"/>
    <p:sldId id="394" r:id="rId7"/>
    <p:sldId id="284" r:id="rId8"/>
    <p:sldId id="285" r:id="rId9"/>
    <p:sldId id="380" r:id="rId10"/>
    <p:sldId id="270" r:id="rId11"/>
    <p:sldId id="269" r:id="rId12"/>
    <p:sldId id="271" r:id="rId13"/>
    <p:sldId id="390" r:id="rId14"/>
    <p:sldId id="391" r:id="rId15"/>
    <p:sldId id="267" r:id="rId16"/>
    <p:sldId id="404" r:id="rId17"/>
    <p:sldId id="268" r:id="rId18"/>
    <p:sldId id="263" r:id="rId19"/>
    <p:sldId id="283" r:id="rId20"/>
    <p:sldId id="406" r:id="rId21"/>
    <p:sldId id="40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p:restoredTop sz="94656"/>
  </p:normalViewPr>
  <p:slideViewPr>
    <p:cSldViewPr snapToGrid="0" snapToObjects="1">
      <p:cViewPr varScale="1">
        <p:scale>
          <a:sx n="84" d="100"/>
          <a:sy n="84" d="100"/>
        </p:scale>
        <p:origin x="11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hyperlink" Target="https://www.rijksoverheid.nl/onderwerpen/ziekteverzuim-van-het-werk/regels-en-verplichtingen-bij-ziekte" TargetMode="External"/><Relationship Id="rId5" Type="http://schemas.openxmlformats.org/officeDocument/2006/relationships/image" Target="../media/image13.svg"/><Relationship Id="rId4"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5" Type="http://schemas.openxmlformats.org/officeDocument/2006/relationships/hyperlink" Target="https://www.rijksoverheid.nl/onderwerpen/ziekteverzuim-van-het-werk/regels-en-verplichtingen-bij-ziekte" TargetMode="External"/><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7F983-C491-4D68-81F6-3BF99EF4899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FF2B57-E4EA-4F9B-B48E-0C1D6B58223D}">
      <dgm:prSet/>
      <dgm:spPr/>
      <dgm:t>
        <a:bodyPr/>
        <a:lstStyle/>
        <a:p>
          <a:r>
            <a:rPr lang="nl-NL"/>
            <a:t>Verplichtingen werkgever en werknemer?</a:t>
          </a:r>
          <a:endParaRPr lang="en-US"/>
        </a:p>
      </dgm:t>
    </dgm:pt>
    <dgm:pt modelId="{7836F267-D1BE-47F6-A2A8-8B20F0377FDB}" type="parTrans" cxnId="{D5285B5A-844A-49B7-8879-5BDFF4037AF3}">
      <dgm:prSet/>
      <dgm:spPr/>
      <dgm:t>
        <a:bodyPr/>
        <a:lstStyle/>
        <a:p>
          <a:endParaRPr lang="en-US"/>
        </a:p>
      </dgm:t>
    </dgm:pt>
    <dgm:pt modelId="{88A788FF-D679-48D7-B9C9-FFFA3CF8C4EA}" type="sibTrans" cxnId="{D5285B5A-844A-49B7-8879-5BDFF4037AF3}">
      <dgm:prSet/>
      <dgm:spPr/>
      <dgm:t>
        <a:bodyPr/>
        <a:lstStyle/>
        <a:p>
          <a:endParaRPr lang="en-US"/>
        </a:p>
      </dgm:t>
    </dgm:pt>
    <dgm:pt modelId="{4E5A2AF2-1AF9-4360-92CC-C4DF7064604A}">
      <dgm:prSet/>
      <dgm:spPr/>
      <dgm:t>
        <a:bodyPr/>
        <a:lstStyle/>
        <a:p>
          <a:r>
            <a:rPr lang="nl-NL"/>
            <a:t>Kijk op: </a:t>
          </a:r>
          <a:r>
            <a:rPr lang="nl-NL">
              <a:hlinkClick xmlns:r="http://schemas.openxmlformats.org/officeDocument/2006/relationships" r:id="rId1"/>
            </a:rPr>
            <a:t>https://www.rijksoverheid.nl/onderwerpen/ziekteverzuim-van-het-werk/regels-en-verplichtingen-bij-ziekte</a:t>
          </a:r>
          <a:endParaRPr lang="en-US"/>
        </a:p>
      </dgm:t>
    </dgm:pt>
    <dgm:pt modelId="{AC18CB12-33B4-4756-A094-2F229E6F7917}" type="parTrans" cxnId="{2BC1173C-099F-44CB-AA18-284893B82127}">
      <dgm:prSet/>
      <dgm:spPr/>
      <dgm:t>
        <a:bodyPr/>
        <a:lstStyle/>
        <a:p>
          <a:endParaRPr lang="en-US"/>
        </a:p>
      </dgm:t>
    </dgm:pt>
    <dgm:pt modelId="{6B0ADF44-4AF4-4E19-9E7F-E8F38BBD12C1}" type="sibTrans" cxnId="{2BC1173C-099F-44CB-AA18-284893B82127}">
      <dgm:prSet/>
      <dgm:spPr/>
      <dgm:t>
        <a:bodyPr/>
        <a:lstStyle/>
        <a:p>
          <a:endParaRPr lang="en-US"/>
        </a:p>
      </dgm:t>
    </dgm:pt>
    <dgm:pt modelId="{429FA299-6495-4199-BE2E-899532943FB1}" type="pres">
      <dgm:prSet presAssocID="{B2E7F983-C491-4D68-81F6-3BF99EF4899F}" presName="root" presStyleCnt="0">
        <dgm:presLayoutVars>
          <dgm:dir/>
          <dgm:resizeHandles val="exact"/>
        </dgm:presLayoutVars>
      </dgm:prSet>
      <dgm:spPr/>
    </dgm:pt>
    <dgm:pt modelId="{45B81949-94D6-406C-B918-69DC834CDC34}" type="pres">
      <dgm:prSet presAssocID="{E2FF2B57-E4EA-4F9B-B48E-0C1D6B58223D}" presName="compNode" presStyleCnt="0"/>
      <dgm:spPr/>
    </dgm:pt>
    <dgm:pt modelId="{EFE94AF5-7C4A-4FD9-A28E-0A67C46946E8}" type="pres">
      <dgm:prSet presAssocID="{E2FF2B57-E4EA-4F9B-B48E-0C1D6B58223D}" presName="bgRect" presStyleLbl="bgShp" presStyleIdx="0" presStyleCnt="2"/>
      <dgm:spPr/>
    </dgm:pt>
    <dgm:pt modelId="{A89D122C-48D6-438E-8B14-DB99E75A38F1}" type="pres">
      <dgm:prSet presAssocID="{E2FF2B57-E4EA-4F9B-B48E-0C1D6B58223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cales of Justice"/>
        </a:ext>
      </dgm:extLst>
    </dgm:pt>
    <dgm:pt modelId="{CC183F95-89E4-4FF3-BA8C-66E035A8D1C9}" type="pres">
      <dgm:prSet presAssocID="{E2FF2B57-E4EA-4F9B-B48E-0C1D6B58223D}" presName="spaceRect" presStyleCnt="0"/>
      <dgm:spPr/>
    </dgm:pt>
    <dgm:pt modelId="{5541F4CC-DB82-4AB2-956A-7BF9E522FF7E}" type="pres">
      <dgm:prSet presAssocID="{E2FF2B57-E4EA-4F9B-B48E-0C1D6B58223D}" presName="parTx" presStyleLbl="revTx" presStyleIdx="0" presStyleCnt="2">
        <dgm:presLayoutVars>
          <dgm:chMax val="0"/>
          <dgm:chPref val="0"/>
        </dgm:presLayoutVars>
      </dgm:prSet>
      <dgm:spPr/>
    </dgm:pt>
    <dgm:pt modelId="{F531C6C8-4720-486F-9A57-85C1FE8D7C4E}" type="pres">
      <dgm:prSet presAssocID="{88A788FF-D679-48D7-B9C9-FFFA3CF8C4EA}" presName="sibTrans" presStyleCnt="0"/>
      <dgm:spPr/>
    </dgm:pt>
    <dgm:pt modelId="{9FC2D51A-CB13-496A-BC29-C4094B76D62B}" type="pres">
      <dgm:prSet presAssocID="{4E5A2AF2-1AF9-4360-92CC-C4DF7064604A}" presName="compNode" presStyleCnt="0"/>
      <dgm:spPr/>
    </dgm:pt>
    <dgm:pt modelId="{70C09270-FE3F-42B7-96FE-95C42D21DB57}" type="pres">
      <dgm:prSet presAssocID="{4E5A2AF2-1AF9-4360-92CC-C4DF7064604A}" presName="bgRect" presStyleLbl="bgShp" presStyleIdx="1" presStyleCnt="2"/>
      <dgm:spPr/>
    </dgm:pt>
    <dgm:pt modelId="{B87A88D3-DEDB-40D7-BDA1-C59C47F26E7E}" type="pres">
      <dgm:prSet presAssocID="{4E5A2AF2-1AF9-4360-92CC-C4DF7064604A}"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inoculars"/>
        </a:ext>
      </dgm:extLst>
    </dgm:pt>
    <dgm:pt modelId="{B6F81C75-34A7-4E26-AB59-0F2832CCB2F9}" type="pres">
      <dgm:prSet presAssocID="{4E5A2AF2-1AF9-4360-92CC-C4DF7064604A}" presName="spaceRect" presStyleCnt="0"/>
      <dgm:spPr/>
    </dgm:pt>
    <dgm:pt modelId="{28918282-F6D9-4EC0-9BAF-2F258AA8943A}" type="pres">
      <dgm:prSet presAssocID="{4E5A2AF2-1AF9-4360-92CC-C4DF7064604A}" presName="parTx" presStyleLbl="revTx" presStyleIdx="1" presStyleCnt="2">
        <dgm:presLayoutVars>
          <dgm:chMax val="0"/>
          <dgm:chPref val="0"/>
        </dgm:presLayoutVars>
      </dgm:prSet>
      <dgm:spPr/>
    </dgm:pt>
  </dgm:ptLst>
  <dgm:cxnLst>
    <dgm:cxn modelId="{156DF71A-A304-4C87-B75F-DDA6D2B8D938}" type="presOf" srcId="{E2FF2B57-E4EA-4F9B-B48E-0C1D6B58223D}" destId="{5541F4CC-DB82-4AB2-956A-7BF9E522FF7E}" srcOrd="0" destOrd="0" presId="urn:microsoft.com/office/officeart/2018/2/layout/IconVerticalSolidList"/>
    <dgm:cxn modelId="{2BC1173C-099F-44CB-AA18-284893B82127}" srcId="{B2E7F983-C491-4D68-81F6-3BF99EF4899F}" destId="{4E5A2AF2-1AF9-4360-92CC-C4DF7064604A}" srcOrd="1" destOrd="0" parTransId="{AC18CB12-33B4-4756-A094-2F229E6F7917}" sibTransId="{6B0ADF44-4AF4-4E19-9E7F-E8F38BBD12C1}"/>
    <dgm:cxn modelId="{3E927242-C403-4418-A078-BCD40BE47E2D}" type="presOf" srcId="{4E5A2AF2-1AF9-4360-92CC-C4DF7064604A}" destId="{28918282-F6D9-4EC0-9BAF-2F258AA8943A}" srcOrd="0" destOrd="0" presId="urn:microsoft.com/office/officeart/2018/2/layout/IconVerticalSolidList"/>
    <dgm:cxn modelId="{D5285B5A-844A-49B7-8879-5BDFF4037AF3}" srcId="{B2E7F983-C491-4D68-81F6-3BF99EF4899F}" destId="{E2FF2B57-E4EA-4F9B-B48E-0C1D6B58223D}" srcOrd="0" destOrd="0" parTransId="{7836F267-D1BE-47F6-A2A8-8B20F0377FDB}" sibTransId="{88A788FF-D679-48D7-B9C9-FFFA3CF8C4EA}"/>
    <dgm:cxn modelId="{97EDCB76-D027-4A15-A19F-162336C53AF1}" type="presOf" srcId="{B2E7F983-C491-4D68-81F6-3BF99EF4899F}" destId="{429FA299-6495-4199-BE2E-899532943FB1}" srcOrd="0" destOrd="0" presId="urn:microsoft.com/office/officeart/2018/2/layout/IconVerticalSolidList"/>
    <dgm:cxn modelId="{3AE98150-79AA-4EED-BE66-663134451F77}" type="presParOf" srcId="{429FA299-6495-4199-BE2E-899532943FB1}" destId="{45B81949-94D6-406C-B918-69DC834CDC34}" srcOrd="0" destOrd="0" presId="urn:microsoft.com/office/officeart/2018/2/layout/IconVerticalSolidList"/>
    <dgm:cxn modelId="{3EB2B8E2-0C2E-4547-A878-0508EA59CF54}" type="presParOf" srcId="{45B81949-94D6-406C-B918-69DC834CDC34}" destId="{EFE94AF5-7C4A-4FD9-A28E-0A67C46946E8}" srcOrd="0" destOrd="0" presId="urn:microsoft.com/office/officeart/2018/2/layout/IconVerticalSolidList"/>
    <dgm:cxn modelId="{7A5043B2-042A-4AD2-9B12-D67B1FA69730}" type="presParOf" srcId="{45B81949-94D6-406C-B918-69DC834CDC34}" destId="{A89D122C-48D6-438E-8B14-DB99E75A38F1}" srcOrd="1" destOrd="0" presId="urn:microsoft.com/office/officeart/2018/2/layout/IconVerticalSolidList"/>
    <dgm:cxn modelId="{0C5AEB60-4086-43F4-8809-8BEC9DC877BE}" type="presParOf" srcId="{45B81949-94D6-406C-B918-69DC834CDC34}" destId="{CC183F95-89E4-4FF3-BA8C-66E035A8D1C9}" srcOrd="2" destOrd="0" presId="urn:microsoft.com/office/officeart/2018/2/layout/IconVerticalSolidList"/>
    <dgm:cxn modelId="{0F1E2559-633A-4CAF-96F3-F4A0AB2D928A}" type="presParOf" srcId="{45B81949-94D6-406C-B918-69DC834CDC34}" destId="{5541F4CC-DB82-4AB2-956A-7BF9E522FF7E}" srcOrd="3" destOrd="0" presId="urn:microsoft.com/office/officeart/2018/2/layout/IconVerticalSolidList"/>
    <dgm:cxn modelId="{ECE51F49-D483-448E-872C-CE12E7857CAA}" type="presParOf" srcId="{429FA299-6495-4199-BE2E-899532943FB1}" destId="{F531C6C8-4720-486F-9A57-85C1FE8D7C4E}" srcOrd="1" destOrd="0" presId="urn:microsoft.com/office/officeart/2018/2/layout/IconVerticalSolidList"/>
    <dgm:cxn modelId="{E9A49737-9DB7-4812-85EB-14D550555084}" type="presParOf" srcId="{429FA299-6495-4199-BE2E-899532943FB1}" destId="{9FC2D51A-CB13-496A-BC29-C4094B76D62B}" srcOrd="2" destOrd="0" presId="urn:microsoft.com/office/officeart/2018/2/layout/IconVerticalSolidList"/>
    <dgm:cxn modelId="{06F481A7-11C5-4F9D-96F1-DBF8E2B1D9E0}" type="presParOf" srcId="{9FC2D51A-CB13-496A-BC29-C4094B76D62B}" destId="{70C09270-FE3F-42B7-96FE-95C42D21DB57}" srcOrd="0" destOrd="0" presId="urn:microsoft.com/office/officeart/2018/2/layout/IconVerticalSolidList"/>
    <dgm:cxn modelId="{E8DB28A3-BA12-4B07-B331-6F0DAB77F2C6}" type="presParOf" srcId="{9FC2D51A-CB13-496A-BC29-C4094B76D62B}" destId="{B87A88D3-DEDB-40D7-BDA1-C59C47F26E7E}" srcOrd="1" destOrd="0" presId="urn:microsoft.com/office/officeart/2018/2/layout/IconVerticalSolidList"/>
    <dgm:cxn modelId="{016B3E41-4170-4649-8B78-3F918CF1EBB3}" type="presParOf" srcId="{9FC2D51A-CB13-496A-BC29-C4094B76D62B}" destId="{B6F81C75-34A7-4E26-AB59-0F2832CCB2F9}" srcOrd="2" destOrd="0" presId="urn:microsoft.com/office/officeart/2018/2/layout/IconVerticalSolidList"/>
    <dgm:cxn modelId="{52AC019D-87ED-4124-BA60-710486EB0705}" type="presParOf" srcId="{9FC2D51A-CB13-496A-BC29-C4094B76D62B}" destId="{28918282-F6D9-4EC0-9BAF-2F258AA894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BBA57D-D7C4-469C-A1D7-E2EC232EAB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CEFFDB-5939-43B0-8314-3B1C4AE3B93C}">
      <dgm:prSet/>
      <dgm:spPr/>
      <dgm:t>
        <a:bodyPr/>
        <a:lstStyle/>
        <a:p>
          <a:r>
            <a:rPr lang="nl-NL"/>
            <a:t>Wat zou jij een werkgever adviseren op het gebied van gezond werken?</a:t>
          </a:r>
          <a:endParaRPr lang="en-US"/>
        </a:p>
      </dgm:t>
    </dgm:pt>
    <dgm:pt modelId="{F9C4917F-082B-4F0C-B034-097818F5F99E}" type="parTrans" cxnId="{AE814D96-22A3-4F4A-BADC-5D5456F7C67F}">
      <dgm:prSet/>
      <dgm:spPr/>
      <dgm:t>
        <a:bodyPr/>
        <a:lstStyle/>
        <a:p>
          <a:endParaRPr lang="en-US"/>
        </a:p>
      </dgm:t>
    </dgm:pt>
    <dgm:pt modelId="{6E1F6DC8-7D14-4307-8EDE-154CB75FF434}" type="sibTrans" cxnId="{AE814D96-22A3-4F4A-BADC-5D5456F7C67F}">
      <dgm:prSet/>
      <dgm:spPr/>
      <dgm:t>
        <a:bodyPr/>
        <a:lstStyle/>
        <a:p>
          <a:endParaRPr lang="en-US"/>
        </a:p>
      </dgm:t>
    </dgm:pt>
    <dgm:pt modelId="{27E882DB-988A-44D4-9E55-5FE2D1E29614}">
      <dgm:prSet/>
      <dgm:spPr/>
      <dgm:t>
        <a:bodyPr/>
        <a:lstStyle/>
        <a:p>
          <a:r>
            <a:rPr lang="nl-NL"/>
            <a:t>Noem de belangrijkste onderdelen.</a:t>
          </a:r>
          <a:endParaRPr lang="en-US"/>
        </a:p>
      </dgm:t>
    </dgm:pt>
    <dgm:pt modelId="{E3B3BE5C-7116-4A17-A7F5-5BCC516823FC}" type="parTrans" cxnId="{528545BC-0069-4F31-B7F6-B79653C41AD2}">
      <dgm:prSet/>
      <dgm:spPr/>
      <dgm:t>
        <a:bodyPr/>
        <a:lstStyle/>
        <a:p>
          <a:endParaRPr lang="en-US"/>
        </a:p>
      </dgm:t>
    </dgm:pt>
    <dgm:pt modelId="{D15FC701-DB4F-4C5E-ABCA-955906914B72}" type="sibTrans" cxnId="{528545BC-0069-4F31-B7F6-B79653C41AD2}">
      <dgm:prSet/>
      <dgm:spPr/>
      <dgm:t>
        <a:bodyPr/>
        <a:lstStyle/>
        <a:p>
          <a:endParaRPr lang="en-US"/>
        </a:p>
      </dgm:t>
    </dgm:pt>
    <dgm:pt modelId="{DA5CA572-5154-41AE-BFCA-06DF01A3AD00}" type="pres">
      <dgm:prSet presAssocID="{41BBA57D-D7C4-469C-A1D7-E2EC232EABBE}" presName="root" presStyleCnt="0">
        <dgm:presLayoutVars>
          <dgm:dir/>
          <dgm:resizeHandles val="exact"/>
        </dgm:presLayoutVars>
      </dgm:prSet>
      <dgm:spPr/>
    </dgm:pt>
    <dgm:pt modelId="{116C5AC2-74EA-4FF0-ADEC-CE081DC64A4B}" type="pres">
      <dgm:prSet presAssocID="{CECEFFDB-5939-43B0-8314-3B1C4AE3B93C}" presName="compNode" presStyleCnt="0"/>
      <dgm:spPr/>
    </dgm:pt>
    <dgm:pt modelId="{AB00C8DC-A811-4592-91F1-413A1EDA6718}" type="pres">
      <dgm:prSet presAssocID="{CECEFFDB-5939-43B0-8314-3B1C4AE3B93C}" presName="bgRect" presStyleLbl="bgShp" presStyleIdx="0" presStyleCnt="2"/>
      <dgm:spPr/>
    </dgm:pt>
    <dgm:pt modelId="{0924C522-B298-4FA8-9C72-740CF61C9CE4}" type="pres">
      <dgm:prSet presAssocID="{CECEFFDB-5939-43B0-8314-3B1C4AE3B93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9DCB78B5-6080-497B-89F8-D494FAE6CD1B}" type="pres">
      <dgm:prSet presAssocID="{CECEFFDB-5939-43B0-8314-3B1C4AE3B93C}" presName="spaceRect" presStyleCnt="0"/>
      <dgm:spPr/>
    </dgm:pt>
    <dgm:pt modelId="{1C1A8576-5B9A-429F-B948-6EEB5ACE1E1A}" type="pres">
      <dgm:prSet presAssocID="{CECEFFDB-5939-43B0-8314-3B1C4AE3B93C}" presName="parTx" presStyleLbl="revTx" presStyleIdx="0" presStyleCnt="2">
        <dgm:presLayoutVars>
          <dgm:chMax val="0"/>
          <dgm:chPref val="0"/>
        </dgm:presLayoutVars>
      </dgm:prSet>
      <dgm:spPr/>
    </dgm:pt>
    <dgm:pt modelId="{477CED15-A365-4791-B2FF-1B6E1984A0F9}" type="pres">
      <dgm:prSet presAssocID="{6E1F6DC8-7D14-4307-8EDE-154CB75FF434}" presName="sibTrans" presStyleCnt="0"/>
      <dgm:spPr/>
    </dgm:pt>
    <dgm:pt modelId="{D3B9D43C-D376-46BE-B974-172DCE0DE5CB}" type="pres">
      <dgm:prSet presAssocID="{27E882DB-988A-44D4-9E55-5FE2D1E29614}" presName="compNode" presStyleCnt="0"/>
      <dgm:spPr/>
    </dgm:pt>
    <dgm:pt modelId="{6592AC63-CE0E-4ED5-8C27-0C1E2C8BBD62}" type="pres">
      <dgm:prSet presAssocID="{27E882DB-988A-44D4-9E55-5FE2D1E29614}" presName="bgRect" presStyleLbl="bgShp" presStyleIdx="1" presStyleCnt="2"/>
      <dgm:spPr/>
    </dgm:pt>
    <dgm:pt modelId="{7C6FA7C3-D98A-4A82-B874-EF6AE813E678}" type="pres">
      <dgm:prSet presAssocID="{27E882DB-988A-44D4-9E55-5FE2D1E2961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ndwielen"/>
        </a:ext>
      </dgm:extLst>
    </dgm:pt>
    <dgm:pt modelId="{99C8C5F9-9DEF-4ADC-A06D-F1DDBDF471A2}" type="pres">
      <dgm:prSet presAssocID="{27E882DB-988A-44D4-9E55-5FE2D1E29614}" presName="spaceRect" presStyleCnt="0"/>
      <dgm:spPr/>
    </dgm:pt>
    <dgm:pt modelId="{B01C8F5F-8654-428C-8FAE-8B9BA76BBE76}" type="pres">
      <dgm:prSet presAssocID="{27E882DB-988A-44D4-9E55-5FE2D1E29614}" presName="parTx" presStyleLbl="revTx" presStyleIdx="1" presStyleCnt="2">
        <dgm:presLayoutVars>
          <dgm:chMax val="0"/>
          <dgm:chPref val="0"/>
        </dgm:presLayoutVars>
      </dgm:prSet>
      <dgm:spPr/>
    </dgm:pt>
  </dgm:ptLst>
  <dgm:cxnLst>
    <dgm:cxn modelId="{7E3B5B08-5174-43E3-99DD-015DC69AEEAF}" type="presOf" srcId="{27E882DB-988A-44D4-9E55-5FE2D1E29614}" destId="{B01C8F5F-8654-428C-8FAE-8B9BA76BBE76}" srcOrd="0" destOrd="0" presId="urn:microsoft.com/office/officeart/2018/2/layout/IconVerticalSolidList"/>
    <dgm:cxn modelId="{CF28D382-F0E1-4707-B1BC-21B666FB378D}" type="presOf" srcId="{41BBA57D-D7C4-469C-A1D7-E2EC232EABBE}" destId="{DA5CA572-5154-41AE-BFCA-06DF01A3AD00}" srcOrd="0" destOrd="0" presId="urn:microsoft.com/office/officeart/2018/2/layout/IconVerticalSolidList"/>
    <dgm:cxn modelId="{AE814D96-22A3-4F4A-BADC-5D5456F7C67F}" srcId="{41BBA57D-D7C4-469C-A1D7-E2EC232EABBE}" destId="{CECEFFDB-5939-43B0-8314-3B1C4AE3B93C}" srcOrd="0" destOrd="0" parTransId="{F9C4917F-082B-4F0C-B034-097818F5F99E}" sibTransId="{6E1F6DC8-7D14-4307-8EDE-154CB75FF434}"/>
    <dgm:cxn modelId="{528545BC-0069-4F31-B7F6-B79653C41AD2}" srcId="{41BBA57D-D7C4-469C-A1D7-E2EC232EABBE}" destId="{27E882DB-988A-44D4-9E55-5FE2D1E29614}" srcOrd="1" destOrd="0" parTransId="{E3B3BE5C-7116-4A17-A7F5-5BCC516823FC}" sibTransId="{D15FC701-DB4F-4C5E-ABCA-955906914B72}"/>
    <dgm:cxn modelId="{DD3432DD-4F87-43EE-B043-9678520F4F0E}" type="presOf" srcId="{CECEFFDB-5939-43B0-8314-3B1C4AE3B93C}" destId="{1C1A8576-5B9A-429F-B948-6EEB5ACE1E1A}" srcOrd="0" destOrd="0" presId="urn:microsoft.com/office/officeart/2018/2/layout/IconVerticalSolidList"/>
    <dgm:cxn modelId="{1BCCD7E5-B5F3-4CD3-94AB-A544015FF52D}" type="presParOf" srcId="{DA5CA572-5154-41AE-BFCA-06DF01A3AD00}" destId="{116C5AC2-74EA-4FF0-ADEC-CE081DC64A4B}" srcOrd="0" destOrd="0" presId="urn:microsoft.com/office/officeart/2018/2/layout/IconVerticalSolidList"/>
    <dgm:cxn modelId="{6FEFCBE9-320B-4DED-8226-61B67A1A4CD9}" type="presParOf" srcId="{116C5AC2-74EA-4FF0-ADEC-CE081DC64A4B}" destId="{AB00C8DC-A811-4592-91F1-413A1EDA6718}" srcOrd="0" destOrd="0" presId="urn:microsoft.com/office/officeart/2018/2/layout/IconVerticalSolidList"/>
    <dgm:cxn modelId="{0BBAB29A-CC06-4C0E-B7B0-9BF545219378}" type="presParOf" srcId="{116C5AC2-74EA-4FF0-ADEC-CE081DC64A4B}" destId="{0924C522-B298-4FA8-9C72-740CF61C9CE4}" srcOrd="1" destOrd="0" presId="urn:microsoft.com/office/officeart/2018/2/layout/IconVerticalSolidList"/>
    <dgm:cxn modelId="{1397BC74-DB96-4D9F-8BA8-4A9059F6B85C}" type="presParOf" srcId="{116C5AC2-74EA-4FF0-ADEC-CE081DC64A4B}" destId="{9DCB78B5-6080-497B-89F8-D494FAE6CD1B}" srcOrd="2" destOrd="0" presId="urn:microsoft.com/office/officeart/2018/2/layout/IconVerticalSolidList"/>
    <dgm:cxn modelId="{B1A50810-9EBD-403D-994C-D0C34133EC3F}" type="presParOf" srcId="{116C5AC2-74EA-4FF0-ADEC-CE081DC64A4B}" destId="{1C1A8576-5B9A-429F-B948-6EEB5ACE1E1A}" srcOrd="3" destOrd="0" presId="urn:microsoft.com/office/officeart/2018/2/layout/IconVerticalSolidList"/>
    <dgm:cxn modelId="{CAE773C4-B87E-49A0-AAC8-87C3AF3BF65A}" type="presParOf" srcId="{DA5CA572-5154-41AE-BFCA-06DF01A3AD00}" destId="{477CED15-A365-4791-B2FF-1B6E1984A0F9}" srcOrd="1" destOrd="0" presId="urn:microsoft.com/office/officeart/2018/2/layout/IconVerticalSolidList"/>
    <dgm:cxn modelId="{5C592971-F85C-463A-9BC3-F8A34F01C1A3}" type="presParOf" srcId="{DA5CA572-5154-41AE-BFCA-06DF01A3AD00}" destId="{D3B9D43C-D376-46BE-B974-172DCE0DE5CB}" srcOrd="2" destOrd="0" presId="urn:microsoft.com/office/officeart/2018/2/layout/IconVerticalSolidList"/>
    <dgm:cxn modelId="{31FC4BF0-BF2D-4BF6-9DBC-FE5225DD04FE}" type="presParOf" srcId="{D3B9D43C-D376-46BE-B974-172DCE0DE5CB}" destId="{6592AC63-CE0E-4ED5-8C27-0C1E2C8BBD62}" srcOrd="0" destOrd="0" presId="urn:microsoft.com/office/officeart/2018/2/layout/IconVerticalSolidList"/>
    <dgm:cxn modelId="{2964B6AD-F5B3-40DE-A07B-718D52359D71}" type="presParOf" srcId="{D3B9D43C-D376-46BE-B974-172DCE0DE5CB}" destId="{7C6FA7C3-D98A-4A82-B874-EF6AE813E678}" srcOrd="1" destOrd="0" presId="urn:microsoft.com/office/officeart/2018/2/layout/IconVerticalSolidList"/>
    <dgm:cxn modelId="{E69A86D7-9507-40C9-B0C8-5DE8169CF96A}" type="presParOf" srcId="{D3B9D43C-D376-46BE-B974-172DCE0DE5CB}" destId="{99C8C5F9-9DEF-4ADC-A06D-F1DDBDF471A2}" srcOrd="2" destOrd="0" presId="urn:microsoft.com/office/officeart/2018/2/layout/IconVerticalSolidList"/>
    <dgm:cxn modelId="{3BBC0471-6E24-4CC1-BBFD-AEAD7826BF9F}" type="presParOf" srcId="{D3B9D43C-D376-46BE-B974-172DCE0DE5CB}" destId="{B01C8F5F-8654-428C-8FAE-8B9BA76BBE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94AF5-7C4A-4FD9-A28E-0A67C46946E8}">
      <dsp:nvSpPr>
        <dsp:cNvPr id="0" name=""/>
        <dsp:cNvSpPr/>
      </dsp:nvSpPr>
      <dsp:spPr>
        <a:xfrm>
          <a:off x="0" y="903199"/>
          <a:ext cx="6513603" cy="17104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D122C-48D6-438E-8B14-DB99E75A38F1}">
      <dsp:nvSpPr>
        <dsp:cNvPr id="0" name=""/>
        <dsp:cNvSpPr/>
      </dsp:nvSpPr>
      <dsp:spPr>
        <a:xfrm>
          <a:off x="517411" y="1288051"/>
          <a:ext cx="940748" cy="940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1F4CC-DB82-4AB2-956A-7BF9E522FF7E}">
      <dsp:nvSpPr>
        <dsp:cNvPr id="0" name=""/>
        <dsp:cNvSpPr/>
      </dsp:nvSpPr>
      <dsp:spPr>
        <a:xfrm>
          <a:off x="1975571" y="903199"/>
          <a:ext cx="4477338" cy="181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14" tIns="192514" rIns="192514" bIns="192514" numCol="1" spcCol="1270" anchor="ctr" anchorCtr="0">
          <a:noAutofit/>
        </a:bodyPr>
        <a:lstStyle/>
        <a:p>
          <a:pPr marL="0" lvl="0" indent="0" algn="l" defTabSz="622300">
            <a:lnSpc>
              <a:spcPct val="90000"/>
            </a:lnSpc>
            <a:spcBef>
              <a:spcPct val="0"/>
            </a:spcBef>
            <a:spcAft>
              <a:spcPct val="35000"/>
            </a:spcAft>
            <a:buNone/>
          </a:pPr>
          <a:r>
            <a:rPr lang="nl-NL" sz="1400" kern="1200"/>
            <a:t>Verplichtingen werkgever en werknemer?</a:t>
          </a:r>
          <a:endParaRPr lang="en-US" sz="1400" kern="1200"/>
        </a:p>
      </dsp:txBody>
      <dsp:txXfrm>
        <a:off x="1975571" y="903199"/>
        <a:ext cx="4477338" cy="1819025"/>
      </dsp:txXfrm>
    </dsp:sp>
    <dsp:sp modelId="{70C09270-FE3F-42B7-96FE-95C42D21DB57}">
      <dsp:nvSpPr>
        <dsp:cNvPr id="0" name=""/>
        <dsp:cNvSpPr/>
      </dsp:nvSpPr>
      <dsp:spPr>
        <a:xfrm>
          <a:off x="0" y="3163200"/>
          <a:ext cx="6513603" cy="17104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A88D3-DEDB-40D7-BDA1-C59C47F26E7E}">
      <dsp:nvSpPr>
        <dsp:cNvPr id="0" name=""/>
        <dsp:cNvSpPr/>
      </dsp:nvSpPr>
      <dsp:spPr>
        <a:xfrm>
          <a:off x="517411" y="3548052"/>
          <a:ext cx="940748" cy="940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918282-F6D9-4EC0-9BAF-2F258AA8943A}">
      <dsp:nvSpPr>
        <dsp:cNvPr id="0" name=""/>
        <dsp:cNvSpPr/>
      </dsp:nvSpPr>
      <dsp:spPr>
        <a:xfrm>
          <a:off x="1975571" y="3163200"/>
          <a:ext cx="4477338" cy="181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14" tIns="192514" rIns="192514" bIns="192514" numCol="1" spcCol="1270" anchor="ctr" anchorCtr="0">
          <a:noAutofit/>
        </a:bodyPr>
        <a:lstStyle/>
        <a:p>
          <a:pPr marL="0" lvl="0" indent="0" algn="l" defTabSz="622300">
            <a:lnSpc>
              <a:spcPct val="90000"/>
            </a:lnSpc>
            <a:spcBef>
              <a:spcPct val="0"/>
            </a:spcBef>
            <a:spcAft>
              <a:spcPct val="35000"/>
            </a:spcAft>
            <a:buNone/>
          </a:pPr>
          <a:r>
            <a:rPr lang="nl-NL" sz="1400" kern="1200"/>
            <a:t>Kijk op: </a:t>
          </a:r>
          <a:r>
            <a:rPr lang="nl-NL" sz="1400" kern="1200">
              <a:hlinkClick xmlns:r="http://schemas.openxmlformats.org/officeDocument/2006/relationships" r:id="rId5"/>
            </a:rPr>
            <a:t>https://www.rijksoverheid.nl/onderwerpen/ziekteverzuim-van-het-werk/regels-en-verplichtingen-bij-ziekte</a:t>
          </a:r>
          <a:endParaRPr lang="en-US" sz="1400" kern="1200"/>
        </a:p>
      </dsp:txBody>
      <dsp:txXfrm>
        <a:off x="1975571" y="3163200"/>
        <a:ext cx="4477338" cy="1819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0C8DC-A811-4592-91F1-413A1EDA6718}">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4C522-B298-4FA8-9C72-740CF61C9CE4}">
      <dsp:nvSpPr>
        <dsp:cNvPr id="0" name=""/>
        <dsp:cNvSpPr/>
      </dsp:nvSpPr>
      <dsp:spPr>
        <a:xfrm>
          <a:off x="507233" y="1285549"/>
          <a:ext cx="922242" cy="922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1A8576-5B9A-429F-B948-6EEB5ACE1E1A}">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111250">
            <a:lnSpc>
              <a:spcPct val="90000"/>
            </a:lnSpc>
            <a:spcBef>
              <a:spcPct val="0"/>
            </a:spcBef>
            <a:spcAft>
              <a:spcPct val="35000"/>
            </a:spcAft>
            <a:buNone/>
          </a:pPr>
          <a:r>
            <a:rPr lang="nl-NL" sz="2500" kern="1200"/>
            <a:t>Wat zou jij een werkgever adviseren op het gebied van gezond werken?</a:t>
          </a:r>
          <a:endParaRPr lang="en-US" sz="2500" kern="1200"/>
        </a:p>
      </dsp:txBody>
      <dsp:txXfrm>
        <a:off x="1936708" y="908268"/>
        <a:ext cx="4308556" cy="1676804"/>
      </dsp:txXfrm>
    </dsp:sp>
    <dsp:sp modelId="{6592AC63-CE0E-4ED5-8C27-0C1E2C8BBD62}">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FA7C3-D98A-4A82-B874-EF6AE813E678}">
      <dsp:nvSpPr>
        <dsp:cNvPr id="0" name=""/>
        <dsp:cNvSpPr/>
      </dsp:nvSpPr>
      <dsp:spPr>
        <a:xfrm>
          <a:off x="507233" y="3381554"/>
          <a:ext cx="922242" cy="922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1C8F5F-8654-428C-8FAE-8B9BA76BBE76}">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111250">
            <a:lnSpc>
              <a:spcPct val="90000"/>
            </a:lnSpc>
            <a:spcBef>
              <a:spcPct val="0"/>
            </a:spcBef>
            <a:spcAft>
              <a:spcPct val="35000"/>
            </a:spcAft>
            <a:buNone/>
          </a:pPr>
          <a:r>
            <a:rPr lang="nl-NL" sz="2500" kern="1200"/>
            <a:t>Noem de belangrijkste onderdelen.</a:t>
          </a:r>
          <a:endParaRPr lang="en-US" sz="2500" kern="1200"/>
        </a:p>
      </dsp:txBody>
      <dsp:txXfrm>
        <a:off x="1936708" y="3004274"/>
        <a:ext cx="4308556" cy="16768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C2E12-7DAC-B344-A218-A9F692F27D44}" type="datetimeFigureOut">
              <a:rPr lang="nl-NL" smtClean="0"/>
              <a:t>01-11-2023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F2B26-78A4-3741-9E78-399358BE47C5}" type="slidenum">
              <a:rPr lang="nl-NL" smtClean="0"/>
              <a:t>‹nr.›</a:t>
            </a:fld>
            <a:endParaRPr lang="nl-NL"/>
          </a:p>
        </p:txBody>
      </p:sp>
    </p:spTree>
    <p:extLst>
      <p:ext uri="{BB962C8B-B14F-4D97-AF65-F5344CB8AC3E}">
        <p14:creationId xmlns:p14="http://schemas.microsoft.com/office/powerpoint/2010/main" val="403851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12C88-C00D-9B48-96F7-BF681305CF9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11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8E289-1034-4548-A629-DE9B17F48B3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CD7D420-ABFD-9B42-A989-45BC2839E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4EA0B1C-68B7-3E44-9580-9D27E9FD937E}"/>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5" name="Tijdelijke aanduiding voor voettekst 4">
            <a:extLst>
              <a:ext uri="{FF2B5EF4-FFF2-40B4-BE49-F238E27FC236}">
                <a16:creationId xmlns:a16="http://schemas.microsoft.com/office/drawing/2014/main" id="{0F435ABC-7CB4-A246-832A-5A8852E86C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D523E8-32C0-5D44-8520-94EFC8C1DDA2}"/>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80538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3E535-E7E6-5E4E-9222-17F9D49E6C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8305D2E-B0D3-9649-A366-A12603E569B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4A3F4D-CE63-2542-BFF1-97AC9796FE50}"/>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5" name="Tijdelijke aanduiding voor voettekst 4">
            <a:extLst>
              <a:ext uri="{FF2B5EF4-FFF2-40B4-BE49-F238E27FC236}">
                <a16:creationId xmlns:a16="http://schemas.microsoft.com/office/drawing/2014/main" id="{FCEB0393-BA59-C24E-B9D7-B295001662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1B287A-E668-2A48-9BDD-BDB2FB25CAFD}"/>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96378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C2205CA-63B0-6C4A-B6DE-E6D857D5FC2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06D935D-A076-6E4D-A242-4FC64976538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819864-B2CB-544D-864A-70544BA71610}"/>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5" name="Tijdelijke aanduiding voor voettekst 4">
            <a:extLst>
              <a:ext uri="{FF2B5EF4-FFF2-40B4-BE49-F238E27FC236}">
                <a16:creationId xmlns:a16="http://schemas.microsoft.com/office/drawing/2014/main" id="{831AF395-80F8-FE4B-B7C6-E5F6BB0589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C97A6B-B428-014E-9AD9-98DA8946E8F1}"/>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679815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965F1-1D2E-E345-A4D4-81C04B8DD99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BB041AE-0097-564D-AC74-F74AADF6C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03B3501-C101-B943-B55C-6CBB4912AA7F}"/>
              </a:ext>
            </a:extLst>
          </p:cNvPr>
          <p:cNvSpPr>
            <a:spLocks noGrp="1"/>
          </p:cNvSpPr>
          <p:nvPr>
            <p:ph type="dt" sz="half" idx="10"/>
          </p:nvPr>
        </p:nvSpPr>
        <p:spPr/>
        <p:txBody>
          <a:bodyPr/>
          <a:lstStyle/>
          <a:p>
            <a:fld id="{B61BEF0D-F0BB-DE4B-95CE-6DB70DBA9567}" type="datetimeFigureOut">
              <a:rPr lang="en-US" smtClean="0"/>
              <a:pPr/>
              <a:t>11/1/23</a:t>
            </a:fld>
            <a:endParaRPr lang="en-US"/>
          </a:p>
        </p:txBody>
      </p:sp>
      <p:sp>
        <p:nvSpPr>
          <p:cNvPr id="5" name="Tijdelijke aanduiding voor voettekst 4">
            <a:extLst>
              <a:ext uri="{FF2B5EF4-FFF2-40B4-BE49-F238E27FC236}">
                <a16:creationId xmlns:a16="http://schemas.microsoft.com/office/drawing/2014/main" id="{48791F9B-18C4-1644-9D35-ACD1723003E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4C6D9FB-669A-7146-908D-19C1B0606FE0}"/>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67721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E2D79-8CC6-F241-8CE3-A711A47591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FA11F9-C710-A141-B2BF-570AD0065F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F2BD0B-E71A-1D46-B28C-E976212EC060}"/>
              </a:ext>
            </a:extLst>
          </p:cNvPr>
          <p:cNvSpPr>
            <a:spLocks noGrp="1"/>
          </p:cNvSpPr>
          <p:nvPr>
            <p:ph type="dt" sz="half" idx="10"/>
          </p:nvPr>
        </p:nvSpPr>
        <p:spPr/>
        <p:txBody>
          <a:bodyPr/>
          <a:lstStyle/>
          <a:p>
            <a:fld id="{B61BEF0D-F0BB-DE4B-95CE-6DB70DBA9567}" type="datetimeFigureOut">
              <a:rPr lang="en-US" smtClean="0"/>
              <a:pPr/>
              <a:t>11/1/23</a:t>
            </a:fld>
            <a:endParaRPr lang="en-US"/>
          </a:p>
        </p:txBody>
      </p:sp>
      <p:sp>
        <p:nvSpPr>
          <p:cNvPr id="5" name="Tijdelijke aanduiding voor voettekst 4">
            <a:extLst>
              <a:ext uri="{FF2B5EF4-FFF2-40B4-BE49-F238E27FC236}">
                <a16:creationId xmlns:a16="http://schemas.microsoft.com/office/drawing/2014/main" id="{CEB64DE2-1D69-F94E-B0C5-04BAAF0F322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5200356-C27E-4743-8ABE-17B9A07CA5E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39267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CD3CF-CE4D-3C44-B46A-B526CADD5D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8F36205-5128-6E44-BDFA-97E720E6F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645BB02-6980-D743-918C-F4E0B33A0F62}"/>
              </a:ext>
            </a:extLst>
          </p:cNvPr>
          <p:cNvSpPr>
            <a:spLocks noGrp="1"/>
          </p:cNvSpPr>
          <p:nvPr>
            <p:ph type="dt" sz="half" idx="10"/>
          </p:nvPr>
        </p:nvSpPr>
        <p:spPr/>
        <p:txBody>
          <a:bodyPr/>
          <a:lstStyle/>
          <a:p>
            <a:fld id="{B61BEF0D-F0BB-DE4B-95CE-6DB70DBA9567}" type="datetimeFigureOut">
              <a:rPr lang="en-US" smtClean="0"/>
              <a:pPr/>
              <a:t>11/1/23</a:t>
            </a:fld>
            <a:endParaRPr lang="en-US"/>
          </a:p>
        </p:txBody>
      </p:sp>
      <p:sp>
        <p:nvSpPr>
          <p:cNvPr id="5" name="Tijdelijke aanduiding voor voettekst 4">
            <a:extLst>
              <a:ext uri="{FF2B5EF4-FFF2-40B4-BE49-F238E27FC236}">
                <a16:creationId xmlns:a16="http://schemas.microsoft.com/office/drawing/2014/main" id="{B5DA4CDB-BE91-6F40-BECC-B71D36DDC2D0}"/>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5095D81-0525-D84D-9FBE-FA401924714B}"/>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8287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B27C1-2A1F-5F43-BF08-5A304CBD69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7A6B41-7765-584D-AA59-A707B041067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295256-F261-B74B-9EE6-A933894388C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16DBD9-1582-A84C-946E-90AF75E19794}"/>
              </a:ext>
            </a:extLst>
          </p:cNvPr>
          <p:cNvSpPr>
            <a:spLocks noGrp="1"/>
          </p:cNvSpPr>
          <p:nvPr>
            <p:ph type="dt" sz="half" idx="10"/>
          </p:nvPr>
        </p:nvSpPr>
        <p:spPr/>
        <p:txBody>
          <a:bodyPr/>
          <a:lstStyle/>
          <a:p>
            <a:fld id="{B61BEF0D-F0BB-DE4B-95CE-6DB70DBA9567}" type="datetimeFigureOut">
              <a:rPr lang="en-US" smtClean="0"/>
              <a:pPr/>
              <a:t>11/1/23</a:t>
            </a:fld>
            <a:endParaRPr lang="en-US"/>
          </a:p>
        </p:txBody>
      </p:sp>
      <p:sp>
        <p:nvSpPr>
          <p:cNvPr id="6" name="Tijdelijke aanduiding voor voettekst 5">
            <a:extLst>
              <a:ext uri="{FF2B5EF4-FFF2-40B4-BE49-F238E27FC236}">
                <a16:creationId xmlns:a16="http://schemas.microsoft.com/office/drawing/2014/main" id="{7676ECC7-8F77-724D-9735-8D8BF56A39F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FA8C529-342E-4E44-80AE-89A462DFC2AD}"/>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694268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FF276-A633-7944-9B24-737FE99978D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54F2C1-A157-A84A-A502-0B84BA7F2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C7D568-7086-FF49-90BB-8DF017FBA05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055C9A3-864B-0A4C-AD91-C904A9F81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7ABEC6-1B07-9245-ADB2-5313D2EE02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AD7B722-061D-714F-86F5-DEF92ED3BD43}"/>
              </a:ext>
            </a:extLst>
          </p:cNvPr>
          <p:cNvSpPr>
            <a:spLocks noGrp="1"/>
          </p:cNvSpPr>
          <p:nvPr>
            <p:ph type="dt" sz="half" idx="10"/>
          </p:nvPr>
        </p:nvSpPr>
        <p:spPr/>
        <p:txBody>
          <a:bodyPr/>
          <a:lstStyle/>
          <a:p>
            <a:fld id="{B61BEF0D-F0BB-DE4B-95CE-6DB70DBA9567}" type="datetimeFigureOut">
              <a:rPr lang="en-US" smtClean="0"/>
              <a:pPr/>
              <a:t>11/1/23</a:t>
            </a:fld>
            <a:endParaRPr lang="en-US"/>
          </a:p>
        </p:txBody>
      </p:sp>
      <p:sp>
        <p:nvSpPr>
          <p:cNvPr id="8" name="Tijdelijke aanduiding voor voettekst 7">
            <a:extLst>
              <a:ext uri="{FF2B5EF4-FFF2-40B4-BE49-F238E27FC236}">
                <a16:creationId xmlns:a16="http://schemas.microsoft.com/office/drawing/2014/main" id="{D8CAF3B5-F249-8649-ADEE-9C2029D1922E}"/>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5ACD4225-37A3-3A42-BA16-1E6C9AD473D1}"/>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06201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F156C-2879-FB4F-8678-DAC7215DA7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2F7A99E-EF00-DB46-8461-FD17691306F6}"/>
              </a:ext>
            </a:extLst>
          </p:cNvPr>
          <p:cNvSpPr>
            <a:spLocks noGrp="1"/>
          </p:cNvSpPr>
          <p:nvPr>
            <p:ph type="dt" sz="half" idx="10"/>
          </p:nvPr>
        </p:nvSpPr>
        <p:spPr/>
        <p:txBody>
          <a:bodyPr/>
          <a:lstStyle/>
          <a:p>
            <a:fld id="{B61BEF0D-F0BB-DE4B-95CE-6DB70DBA9567}" type="datetimeFigureOut">
              <a:rPr lang="en-US" smtClean="0"/>
              <a:pPr/>
              <a:t>11/1/23</a:t>
            </a:fld>
            <a:endParaRPr lang="en-US"/>
          </a:p>
        </p:txBody>
      </p:sp>
      <p:sp>
        <p:nvSpPr>
          <p:cNvPr id="4" name="Tijdelijke aanduiding voor voettekst 3">
            <a:extLst>
              <a:ext uri="{FF2B5EF4-FFF2-40B4-BE49-F238E27FC236}">
                <a16:creationId xmlns:a16="http://schemas.microsoft.com/office/drawing/2014/main" id="{A092CF95-7992-8E4C-B2CB-C027DE362F76}"/>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F847A681-BBA5-A54D-B59C-82A2A479BFA8}"/>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82847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7AD814-9F2D-9649-B561-EBE85A5C65B1}"/>
              </a:ext>
            </a:extLst>
          </p:cNvPr>
          <p:cNvSpPr>
            <a:spLocks noGrp="1"/>
          </p:cNvSpPr>
          <p:nvPr>
            <p:ph type="dt" sz="half" idx="10"/>
          </p:nvPr>
        </p:nvSpPr>
        <p:spPr/>
        <p:txBody>
          <a:bodyPr/>
          <a:lstStyle/>
          <a:p>
            <a:fld id="{B61BEF0D-F0BB-DE4B-95CE-6DB70DBA9567}" type="datetimeFigureOut">
              <a:rPr lang="en-US" smtClean="0"/>
              <a:pPr/>
              <a:t>11/1/23</a:t>
            </a:fld>
            <a:endParaRPr lang="en-US"/>
          </a:p>
        </p:txBody>
      </p:sp>
      <p:sp>
        <p:nvSpPr>
          <p:cNvPr id="3" name="Tijdelijke aanduiding voor voettekst 2">
            <a:extLst>
              <a:ext uri="{FF2B5EF4-FFF2-40B4-BE49-F238E27FC236}">
                <a16:creationId xmlns:a16="http://schemas.microsoft.com/office/drawing/2014/main" id="{138CE59A-8EF6-3F49-A5D8-DADBC08DB475}"/>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21FD6BF-D10A-8245-82AF-CBFBF686CED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477080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E857-5306-5643-8F78-996E9269C20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B74A9F4-8AF3-A84F-BBB8-882FF01B0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D380C6-A50C-CE4E-B5A2-E30D0C6D5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3B3A39-1337-3641-AE0C-AA524FE60D3A}"/>
              </a:ext>
            </a:extLst>
          </p:cNvPr>
          <p:cNvSpPr>
            <a:spLocks noGrp="1"/>
          </p:cNvSpPr>
          <p:nvPr>
            <p:ph type="dt" sz="half" idx="10"/>
          </p:nvPr>
        </p:nvSpPr>
        <p:spPr/>
        <p:txBody>
          <a:bodyPr/>
          <a:lstStyle/>
          <a:p>
            <a:fld id="{42A54C80-263E-416B-A8E0-580EDEADCBDC}" type="datetimeFigureOut">
              <a:rPr lang="en-US" smtClean="0"/>
              <a:t>11/1/23</a:t>
            </a:fld>
            <a:endParaRPr lang="en-US"/>
          </a:p>
        </p:txBody>
      </p:sp>
      <p:sp>
        <p:nvSpPr>
          <p:cNvPr id="6" name="Tijdelijke aanduiding voor voettekst 5">
            <a:extLst>
              <a:ext uri="{FF2B5EF4-FFF2-40B4-BE49-F238E27FC236}">
                <a16:creationId xmlns:a16="http://schemas.microsoft.com/office/drawing/2014/main" id="{8837F510-1515-AB4B-8FD3-7D7F9D65F55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D9533B5-003D-8943-9A20-A6D932452631}"/>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293521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94BBC-798D-4549-8CF4-A530BBF49B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6CB2255-EA05-0643-B2BB-4B500C297DE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3E4203-2BD6-3B43-A995-4DE8EF8760B5}"/>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5" name="Tijdelijke aanduiding voor voettekst 4">
            <a:extLst>
              <a:ext uri="{FF2B5EF4-FFF2-40B4-BE49-F238E27FC236}">
                <a16:creationId xmlns:a16="http://schemas.microsoft.com/office/drawing/2014/main" id="{4537C660-8FBA-7C48-BA7D-9C96744049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DA1397-E4C8-D545-A153-EAD168D2D665}"/>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598761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D2ED5-5250-A348-A9CB-EDFF3F387E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95B2A2E-8877-A342-940A-1FEF74F95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DDC91AA-D06A-5148-ADA9-A824DFFF6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956FE7-941D-3E44-861D-652600FC951D}"/>
              </a:ext>
            </a:extLst>
          </p:cNvPr>
          <p:cNvSpPr>
            <a:spLocks noGrp="1"/>
          </p:cNvSpPr>
          <p:nvPr>
            <p:ph type="dt" sz="half" idx="10"/>
          </p:nvPr>
        </p:nvSpPr>
        <p:spPr/>
        <p:txBody>
          <a:bodyPr/>
          <a:lstStyle/>
          <a:p>
            <a:fld id="{B61BEF0D-F0BB-DE4B-95CE-6DB70DBA9567}" type="datetimeFigureOut">
              <a:rPr lang="en-US" smtClean="0"/>
              <a:pPr/>
              <a:t>11/1/23</a:t>
            </a:fld>
            <a:endParaRPr lang="en-US"/>
          </a:p>
        </p:txBody>
      </p:sp>
      <p:sp>
        <p:nvSpPr>
          <p:cNvPr id="6" name="Tijdelijke aanduiding voor voettekst 5">
            <a:extLst>
              <a:ext uri="{FF2B5EF4-FFF2-40B4-BE49-F238E27FC236}">
                <a16:creationId xmlns:a16="http://schemas.microsoft.com/office/drawing/2014/main" id="{2BC6C7C3-BEB8-C547-858C-8C22891A691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B0B3253-54C9-CA4F-BD9D-21B8BCEE0145}"/>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77680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42D11-38F3-8841-8379-8FCC662B32C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4CC567-1B38-BD48-97D6-9F3D677B9B6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690AD8-8627-2F4D-B8D0-7D7887B17D14}"/>
              </a:ext>
            </a:extLst>
          </p:cNvPr>
          <p:cNvSpPr>
            <a:spLocks noGrp="1"/>
          </p:cNvSpPr>
          <p:nvPr>
            <p:ph type="dt" sz="half" idx="10"/>
          </p:nvPr>
        </p:nvSpPr>
        <p:spPr/>
        <p:txBody>
          <a:bodyPr/>
          <a:lstStyle/>
          <a:p>
            <a:fld id="{55C6B4A9-1611-4792-9094-5F34BCA07E0B}" type="datetimeFigureOut">
              <a:rPr lang="en-US" smtClean="0"/>
              <a:t>11/1/23</a:t>
            </a:fld>
            <a:endParaRPr lang="en-US"/>
          </a:p>
        </p:txBody>
      </p:sp>
      <p:sp>
        <p:nvSpPr>
          <p:cNvPr id="5" name="Tijdelijke aanduiding voor voettekst 4">
            <a:extLst>
              <a:ext uri="{FF2B5EF4-FFF2-40B4-BE49-F238E27FC236}">
                <a16:creationId xmlns:a16="http://schemas.microsoft.com/office/drawing/2014/main" id="{C0B0051A-E0C0-5E47-8CEA-44AF358E9F0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CDF5B6D-6903-2F49-ABE5-967A9528DA9D}"/>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167150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F46967-182A-074B-8AF4-7C48D748F69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3B07A7-7AED-2F4D-856A-BBB3D578257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A8CBE2-BD02-8440-86D6-E34C1B2CE6AA}"/>
              </a:ext>
            </a:extLst>
          </p:cNvPr>
          <p:cNvSpPr>
            <a:spLocks noGrp="1"/>
          </p:cNvSpPr>
          <p:nvPr>
            <p:ph type="dt" sz="half" idx="10"/>
          </p:nvPr>
        </p:nvSpPr>
        <p:spPr/>
        <p:txBody>
          <a:bodyPr/>
          <a:lstStyle/>
          <a:p>
            <a:fld id="{B61BEF0D-F0BB-DE4B-95CE-6DB70DBA9567}" type="datetimeFigureOut">
              <a:rPr lang="en-US" smtClean="0"/>
              <a:pPr/>
              <a:t>11/1/23</a:t>
            </a:fld>
            <a:endParaRPr lang="en-US"/>
          </a:p>
        </p:txBody>
      </p:sp>
      <p:sp>
        <p:nvSpPr>
          <p:cNvPr id="5" name="Tijdelijke aanduiding voor voettekst 4">
            <a:extLst>
              <a:ext uri="{FF2B5EF4-FFF2-40B4-BE49-F238E27FC236}">
                <a16:creationId xmlns:a16="http://schemas.microsoft.com/office/drawing/2014/main" id="{8DB9EC06-26E7-064C-B9D2-63AF14A99CE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BF6A367-D0E5-FD40-B2E5-E189A996E89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15888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A0332-C76C-DE45-A345-49A976D76A2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F6E540F-F79E-2748-8F8E-A2A4DE137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4573173-D9F6-4D41-9AD5-1A3B04C2E39B}"/>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5" name="Tijdelijke aanduiding voor voettekst 4">
            <a:extLst>
              <a:ext uri="{FF2B5EF4-FFF2-40B4-BE49-F238E27FC236}">
                <a16:creationId xmlns:a16="http://schemas.microsoft.com/office/drawing/2014/main" id="{E3D2124E-E128-2644-A66E-70F61D97A0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4DDC5A-5323-0343-9395-571F6BFEE8E2}"/>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90681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BB758-C09B-364E-9BAD-DBBC2ADD9CB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25C37F-90CC-9B42-B4AE-B616D2562C7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04D6D8-8482-5A47-A849-C30880372B0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CDCA0E7-88CA-C54A-95B1-BB3B72BC0EDE}"/>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6" name="Tijdelijke aanduiding voor voettekst 5">
            <a:extLst>
              <a:ext uri="{FF2B5EF4-FFF2-40B4-BE49-F238E27FC236}">
                <a16:creationId xmlns:a16="http://schemas.microsoft.com/office/drawing/2014/main" id="{4D8C3512-89D6-A343-8588-12AD841D31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FC891A-108D-9942-98EA-8C87F4246C69}"/>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32251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50CDA-57A5-1447-A2AA-F5FC0D6B7EB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317A674-773D-F14A-A339-11340C5A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CD16F46-0207-B04D-A826-E54EFCE56CF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8D2FD5-6396-7145-A07F-CD344C75B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28606A7-4E29-BD46-96FB-FE30055306D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20E0785-1757-7E47-B77A-EFB6205A2192}"/>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8" name="Tijdelijke aanduiding voor voettekst 7">
            <a:extLst>
              <a:ext uri="{FF2B5EF4-FFF2-40B4-BE49-F238E27FC236}">
                <a16:creationId xmlns:a16="http://schemas.microsoft.com/office/drawing/2014/main" id="{69363509-5727-C549-B713-108AAD33AD8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73471A0-87EF-D04A-917B-35B8A1DB5CAD}"/>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412476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32A10-F741-C24C-AD69-7C6B39348A7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C088AC4-40C4-F348-99AB-3EC7552325C7}"/>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4" name="Tijdelijke aanduiding voor voettekst 3">
            <a:extLst>
              <a:ext uri="{FF2B5EF4-FFF2-40B4-BE49-F238E27FC236}">
                <a16:creationId xmlns:a16="http://schemas.microsoft.com/office/drawing/2014/main" id="{90E93F16-1A81-1D43-B478-D912B36363A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9EDED6-5A91-E54C-8120-DC0DF01D81FE}"/>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48507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DFB4931-E038-784D-91C8-C7DC3F63BAA7}"/>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3" name="Tijdelijke aanduiding voor voettekst 2">
            <a:extLst>
              <a:ext uri="{FF2B5EF4-FFF2-40B4-BE49-F238E27FC236}">
                <a16:creationId xmlns:a16="http://schemas.microsoft.com/office/drawing/2014/main" id="{3903284F-3DA8-7049-8DFB-F2E6B410CD2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E9448EA-BF51-9F44-B233-7A7691F6152B}"/>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329213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F60F3-2FC1-FC42-B75A-A4E2A0717DB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8FD1562-DFBC-0647-9B2F-6F842E5885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16FC081-83BD-BE44-AFBD-AFF5D8492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89208E7-D177-AB47-97E2-B7EC7FA49BED}"/>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6" name="Tijdelijke aanduiding voor voettekst 5">
            <a:extLst>
              <a:ext uri="{FF2B5EF4-FFF2-40B4-BE49-F238E27FC236}">
                <a16:creationId xmlns:a16="http://schemas.microsoft.com/office/drawing/2014/main" id="{138BD8BF-BF76-B248-8866-F6DEFBA4C5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AB53193-3CE8-D44B-B310-0B31206EA493}"/>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46337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33A6B-D7DF-6042-8DD7-F16C1E1BA1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95D1B50-9FEA-A044-8A4A-8A388ACB2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4867952-402F-1748-8A39-CB8FE9826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2BB3FE-BFF5-C74B-967A-7A7BFC225582}"/>
              </a:ext>
            </a:extLst>
          </p:cNvPr>
          <p:cNvSpPr>
            <a:spLocks noGrp="1"/>
          </p:cNvSpPr>
          <p:nvPr>
            <p:ph type="dt" sz="half" idx="10"/>
          </p:nvPr>
        </p:nvSpPr>
        <p:spPr/>
        <p:txBody>
          <a:bodyPr/>
          <a:lstStyle/>
          <a:p>
            <a:fld id="{AEA47BE7-9265-1546-B220-633A536EC50E}" type="datetimeFigureOut">
              <a:rPr lang="nl-NL" smtClean="0"/>
              <a:t>01-11-2023</a:t>
            </a:fld>
            <a:endParaRPr lang="nl-NL"/>
          </a:p>
        </p:txBody>
      </p:sp>
      <p:sp>
        <p:nvSpPr>
          <p:cNvPr id="6" name="Tijdelijke aanduiding voor voettekst 5">
            <a:extLst>
              <a:ext uri="{FF2B5EF4-FFF2-40B4-BE49-F238E27FC236}">
                <a16:creationId xmlns:a16="http://schemas.microsoft.com/office/drawing/2014/main" id="{58B24520-5525-2D45-B915-FA6CA87F69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680BFA8-0709-814F-BBD7-4A04F3C67943}"/>
              </a:ext>
            </a:extLst>
          </p:cNvPr>
          <p:cNvSpPr>
            <a:spLocks noGrp="1"/>
          </p:cNvSpPr>
          <p:nvPr>
            <p:ph type="sldNum" sz="quarter" idx="12"/>
          </p:nvPr>
        </p:nvSpPr>
        <p:spPr/>
        <p:txBody>
          <a:bodyPr/>
          <a:lstStyle/>
          <a:p>
            <a:fld id="{D87CD9C6-1E83-E54E-B73C-966DF8481115}" type="slidenum">
              <a:rPr lang="nl-NL" smtClean="0"/>
              <a:t>‹nr.›</a:t>
            </a:fld>
            <a:endParaRPr lang="nl-NL"/>
          </a:p>
        </p:txBody>
      </p:sp>
    </p:spTree>
    <p:extLst>
      <p:ext uri="{BB962C8B-B14F-4D97-AF65-F5344CB8AC3E}">
        <p14:creationId xmlns:p14="http://schemas.microsoft.com/office/powerpoint/2010/main" val="22101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9C43415-595B-C741-AF3E-E1235674E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F73E39A-82C6-594D-815D-E79289FE5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2DB183-4AD2-1748-BFE9-BB0D39BBF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47BE7-9265-1546-B220-633A536EC50E}" type="datetimeFigureOut">
              <a:rPr lang="nl-NL" smtClean="0"/>
              <a:t>01-11-2023</a:t>
            </a:fld>
            <a:endParaRPr lang="nl-NL"/>
          </a:p>
        </p:txBody>
      </p:sp>
      <p:sp>
        <p:nvSpPr>
          <p:cNvPr id="5" name="Tijdelijke aanduiding voor voettekst 4">
            <a:extLst>
              <a:ext uri="{FF2B5EF4-FFF2-40B4-BE49-F238E27FC236}">
                <a16:creationId xmlns:a16="http://schemas.microsoft.com/office/drawing/2014/main" id="{649D5932-C48C-AB41-AEBB-EF62B83F2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F2E3ADF-8F46-EF4E-B093-59520C48E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CD9C6-1E83-E54E-B73C-966DF8481115}" type="slidenum">
              <a:rPr lang="nl-NL" smtClean="0"/>
              <a:t>‹nr.›</a:t>
            </a:fld>
            <a:endParaRPr lang="nl-NL"/>
          </a:p>
        </p:txBody>
      </p:sp>
    </p:spTree>
    <p:extLst>
      <p:ext uri="{BB962C8B-B14F-4D97-AF65-F5344CB8AC3E}">
        <p14:creationId xmlns:p14="http://schemas.microsoft.com/office/powerpoint/2010/main" val="92680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485BD8-70F0-CE42-971F-E9FB4A0D3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4A2741-CAA9-BE45-866B-5222D5B96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ACE980-F543-1A45-AE44-4E58DF239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11/1/23</a:t>
            </a:fld>
            <a:endParaRPr lang="en-US"/>
          </a:p>
        </p:txBody>
      </p:sp>
      <p:sp>
        <p:nvSpPr>
          <p:cNvPr id="5" name="Tijdelijke aanduiding voor voettekst 4">
            <a:extLst>
              <a:ext uri="{FF2B5EF4-FFF2-40B4-BE49-F238E27FC236}">
                <a16:creationId xmlns:a16="http://schemas.microsoft.com/office/drawing/2014/main" id="{94E475E2-26D3-E240-95E8-069D685E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269F65A4-C738-494A-801E-A5C42627E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1742115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gezondegeneratie.n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descr="Afbeelding met Menselijk gezicht, verven, poster, persoon&#10;&#10;Automatisch gegenereerde beschrijving">
            <a:extLst>
              <a:ext uri="{FF2B5EF4-FFF2-40B4-BE49-F238E27FC236}">
                <a16:creationId xmlns:a16="http://schemas.microsoft.com/office/drawing/2014/main" id="{ABCB1FDD-97FB-74CB-4D49-40E5FFDE00EA}"/>
              </a:ext>
            </a:extLst>
          </p:cNvPr>
          <p:cNvPicPr>
            <a:picLocks noChangeAspect="1"/>
          </p:cNvPicPr>
          <p:nvPr/>
        </p:nvPicPr>
        <p:blipFill rotWithShape="1">
          <a:blip r:embed="rId2"/>
          <a:srcRect l="1812" r="21486" b="9091"/>
          <a:stretch/>
        </p:blipFill>
        <p:spPr>
          <a:xfrm>
            <a:off x="3523488" y="10"/>
            <a:ext cx="8668512" cy="6857990"/>
          </a:xfrm>
          <a:prstGeom prst="rect">
            <a:avLst/>
          </a:prstGeom>
        </p:spPr>
      </p:pic>
      <p:sp>
        <p:nvSpPr>
          <p:cNvPr id="34" name="Rectangle 3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30D8E58-E919-CA42-86B7-A5D99D2E94A7}"/>
              </a:ext>
            </a:extLst>
          </p:cNvPr>
          <p:cNvSpPr>
            <a:spLocks noGrp="1"/>
          </p:cNvSpPr>
          <p:nvPr>
            <p:ph type="ctrTitle"/>
          </p:nvPr>
        </p:nvSpPr>
        <p:spPr>
          <a:xfrm>
            <a:off x="477981" y="1122363"/>
            <a:ext cx="4023360" cy="3204134"/>
          </a:xfrm>
        </p:spPr>
        <p:txBody>
          <a:bodyPr anchor="b">
            <a:normAutofit/>
          </a:bodyPr>
          <a:lstStyle/>
          <a:p>
            <a:pPr algn="l"/>
            <a:r>
              <a:rPr lang="nl-NL" sz="4800" dirty="0"/>
              <a:t>Stress en ziekteverzuim</a:t>
            </a:r>
          </a:p>
        </p:txBody>
      </p:sp>
      <p:sp>
        <p:nvSpPr>
          <p:cNvPr id="3" name="Ondertitel 2">
            <a:extLst>
              <a:ext uri="{FF2B5EF4-FFF2-40B4-BE49-F238E27FC236}">
                <a16:creationId xmlns:a16="http://schemas.microsoft.com/office/drawing/2014/main" id="{A6A5441E-203D-DB4D-B7FD-1DC5E17774C5}"/>
              </a:ext>
            </a:extLst>
          </p:cNvPr>
          <p:cNvSpPr>
            <a:spLocks noGrp="1"/>
          </p:cNvSpPr>
          <p:nvPr>
            <p:ph type="subTitle" idx="1"/>
          </p:nvPr>
        </p:nvSpPr>
        <p:spPr>
          <a:xfrm>
            <a:off x="477980" y="4872922"/>
            <a:ext cx="4023359" cy="1208141"/>
          </a:xfrm>
        </p:spPr>
        <p:txBody>
          <a:bodyPr>
            <a:normAutofit/>
          </a:bodyPr>
          <a:lstStyle/>
          <a:p>
            <a:pPr algn="l"/>
            <a:r>
              <a:rPr lang="nl-NL" sz="2000"/>
              <a:t>Leerjaar 3, periode 1, week 6</a:t>
            </a: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11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4285EEB-E7BF-CD4F-934C-342B8B4D029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Flow, werkdruk en stress</a:t>
            </a:r>
          </a:p>
        </p:txBody>
      </p:sp>
      <p:pic>
        <p:nvPicPr>
          <p:cNvPr id="9" name="Afbeelding 8">
            <a:extLst>
              <a:ext uri="{FF2B5EF4-FFF2-40B4-BE49-F238E27FC236}">
                <a16:creationId xmlns:a16="http://schemas.microsoft.com/office/drawing/2014/main" id="{34A117E9-7DB4-6F4B-A2CC-20F6283726EE}"/>
              </a:ext>
            </a:extLst>
          </p:cNvPr>
          <p:cNvPicPr>
            <a:picLocks noChangeAspect="1"/>
          </p:cNvPicPr>
          <p:nvPr/>
        </p:nvPicPr>
        <p:blipFill>
          <a:blip r:embed="rId2"/>
          <a:stretch>
            <a:fillRect/>
          </a:stretch>
        </p:blipFill>
        <p:spPr>
          <a:xfrm>
            <a:off x="320040" y="708745"/>
            <a:ext cx="5455917" cy="3195608"/>
          </a:xfrm>
          <a:prstGeom prst="rect">
            <a:avLst/>
          </a:prstGeom>
        </p:spPr>
      </p:pic>
      <p:pic>
        <p:nvPicPr>
          <p:cNvPr id="5" name="Tijdelijke aanduiding voor inhoud 4" descr="Afbeelding met visitekaartje&#10;&#10;Automatisch gegenereerde beschrijving">
            <a:extLst>
              <a:ext uri="{FF2B5EF4-FFF2-40B4-BE49-F238E27FC236}">
                <a16:creationId xmlns:a16="http://schemas.microsoft.com/office/drawing/2014/main" id="{37AA327C-1907-8443-AEDB-5CCC967C683B}"/>
              </a:ext>
            </a:extLst>
          </p:cNvPr>
          <p:cNvPicPr>
            <a:picLocks noGrp="1" noChangeAspect="1"/>
          </p:cNvPicPr>
          <p:nvPr>
            <p:ph idx="1"/>
          </p:nvPr>
        </p:nvPicPr>
        <p:blipFill>
          <a:blip r:embed="rId3"/>
          <a:stretch>
            <a:fillRect/>
          </a:stretch>
        </p:blipFill>
        <p:spPr>
          <a:xfrm>
            <a:off x="6416043" y="724334"/>
            <a:ext cx="5455917" cy="3164431"/>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73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D710F8E-D21F-E848-8FE0-E9BCA1B3D5C8}"/>
              </a:ext>
            </a:extLst>
          </p:cNvPr>
          <p:cNvPicPr>
            <a:picLocks noGrp="1" noChangeAspect="1"/>
          </p:cNvPicPr>
          <p:nvPr>
            <p:ph idx="1"/>
          </p:nvPr>
        </p:nvPicPr>
        <p:blipFill>
          <a:blip r:embed="rId2"/>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411528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14">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15">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16">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6E6E2AA-6953-2CED-E308-ED2664EE1886}"/>
              </a:ext>
            </a:extLst>
          </p:cNvPr>
          <p:cNvSpPr>
            <a:spLocks noGrp="1"/>
          </p:cNvSpPr>
          <p:nvPr>
            <p:ph type="title"/>
          </p:nvPr>
        </p:nvSpPr>
        <p:spPr>
          <a:xfrm>
            <a:off x="1153618" y="1239927"/>
            <a:ext cx="4008586" cy="4680583"/>
          </a:xfrm>
        </p:spPr>
        <p:txBody>
          <a:bodyPr anchor="ctr">
            <a:normAutofit/>
          </a:bodyPr>
          <a:lstStyle/>
          <a:p>
            <a:r>
              <a:rPr lang="nl-NL" sz="5200" dirty="0"/>
              <a:t>Wat zien we op gebied van gezondheid en welzijn bij jongeren? </a:t>
            </a:r>
          </a:p>
        </p:txBody>
      </p:sp>
      <p:sp>
        <p:nvSpPr>
          <p:cNvPr id="3" name="Tijdelijke aanduiding voor inhoud 2">
            <a:extLst>
              <a:ext uri="{FF2B5EF4-FFF2-40B4-BE49-F238E27FC236}">
                <a16:creationId xmlns:a16="http://schemas.microsoft.com/office/drawing/2014/main" id="{04446148-B2E7-05D2-51A2-C30E3573DAB1}"/>
              </a:ext>
            </a:extLst>
          </p:cNvPr>
          <p:cNvSpPr>
            <a:spLocks noGrp="1"/>
          </p:cNvSpPr>
          <p:nvPr>
            <p:ph idx="1"/>
          </p:nvPr>
        </p:nvSpPr>
        <p:spPr>
          <a:xfrm>
            <a:off x="4937760" y="641454"/>
            <a:ext cx="6325987" cy="5690275"/>
          </a:xfrm>
        </p:spPr>
        <p:txBody>
          <a:bodyPr anchor="ctr">
            <a:normAutofit/>
          </a:bodyPr>
          <a:lstStyle/>
          <a:p>
            <a:r>
              <a:rPr lang="nl-NL" sz="1800" b="0" dirty="0"/>
              <a:t>Beweegarmoede onder jongeren (9,5 uur zitten per dag buiten slaap)</a:t>
            </a:r>
          </a:p>
          <a:p>
            <a:r>
              <a:rPr lang="nl-NL" sz="1800" b="0" dirty="0"/>
              <a:t>Depressie, angststoornissen en problemen met alcohol en drugs treffen jaarlijks zo’n 1,8 miljoen Nederlanders in de leeftijdsgroep van 18 tot 65 jaar. </a:t>
            </a:r>
          </a:p>
          <a:p>
            <a:r>
              <a:rPr lang="nl-NL" sz="1800" b="0" dirty="0"/>
              <a:t>Scholieren ervaren steeds meer druk op school.  </a:t>
            </a:r>
          </a:p>
          <a:p>
            <a:r>
              <a:rPr lang="nl-NL" sz="1800" b="0" dirty="0"/>
              <a:t>Ongeveer 840.000 jongeren ervaren mentale uitdagingen en/of klachten en 1 op de 15 jongeren in Nederland kampt met een depressie. </a:t>
            </a:r>
          </a:p>
          <a:p>
            <a:r>
              <a:rPr lang="nl-NL" sz="1800" b="0" dirty="0"/>
              <a:t>Overgewicht bij jongeren tussen 16 jaar en 20 jaar is gestegen van 14,3% naar 18,6%</a:t>
            </a:r>
            <a:endParaRPr lang="nl-NL" sz="1400" dirty="0"/>
          </a:p>
          <a:p>
            <a:pPr marL="0" indent="0">
              <a:buNone/>
            </a:pPr>
            <a:endParaRPr lang="nl-NL" sz="1400" b="0" dirty="0"/>
          </a:p>
          <a:p>
            <a:pPr marL="0" indent="0">
              <a:buNone/>
            </a:pPr>
            <a:r>
              <a:rPr lang="nl-NL" sz="1100" dirty="0"/>
              <a:t>Bron: </a:t>
            </a:r>
            <a:r>
              <a:rPr lang="nl-NL" sz="1100" dirty="0" err="1"/>
              <a:t>https</a:t>
            </a:r>
            <a:r>
              <a:rPr lang="nl-NL" sz="1100" dirty="0"/>
              <a:t>://</a:t>
            </a:r>
            <a:r>
              <a:rPr lang="nl-NL" sz="1100" dirty="0" err="1"/>
              <a:t>www.rijksoverheid.nl</a:t>
            </a:r>
            <a:r>
              <a:rPr lang="nl-NL" sz="1100" dirty="0"/>
              <a:t>/actueel/nieuws/2022/06/10/kabinet-start-brede-beweging-voor-betere-mentale-gezondheid</a:t>
            </a:r>
          </a:p>
          <a:p>
            <a:pPr marL="0" indent="0">
              <a:buNone/>
            </a:pPr>
            <a:r>
              <a:rPr lang="nl-NL" sz="1100" dirty="0"/>
              <a:t>Bron: </a:t>
            </a:r>
            <a:r>
              <a:rPr lang="nl-NL" sz="1100" dirty="0" err="1"/>
              <a:t>https</a:t>
            </a:r>
            <a:r>
              <a:rPr lang="nl-NL" sz="1100" dirty="0"/>
              <a:t>://</a:t>
            </a:r>
            <a:r>
              <a:rPr lang="nl-NL" sz="1100" dirty="0" err="1"/>
              <a:t>www.kenniscentrumsportenbewegen.nl</a:t>
            </a:r>
            <a:r>
              <a:rPr lang="nl-NL" sz="1100" dirty="0"/>
              <a:t>/kennisbank/publicaties/?</a:t>
            </a:r>
            <a:r>
              <a:rPr lang="nl-NL" sz="1100" dirty="0" err="1"/>
              <a:t>factsheet-zitgedag&amp;kb_id</a:t>
            </a:r>
            <a:r>
              <a:rPr lang="nl-NL" sz="1100" dirty="0"/>
              <a:t>=24996</a:t>
            </a:r>
          </a:p>
          <a:p>
            <a:pPr marL="0" indent="0">
              <a:buNone/>
            </a:pPr>
            <a:r>
              <a:rPr lang="nl-NL" sz="1100" dirty="0"/>
              <a:t>(bron: </a:t>
            </a:r>
            <a:r>
              <a:rPr lang="nl-NL" sz="1100" dirty="0" err="1"/>
              <a:t>https</a:t>
            </a:r>
            <a:r>
              <a:rPr lang="nl-NL" sz="1100" dirty="0"/>
              <a:t>://</a:t>
            </a:r>
            <a:r>
              <a:rPr lang="nl-NL" sz="1100" dirty="0" err="1"/>
              <a:t>www.nji.nl</a:t>
            </a:r>
            <a:r>
              <a:rPr lang="nl-NL" sz="1100" dirty="0"/>
              <a:t>/cijfers/</a:t>
            </a:r>
            <a:r>
              <a:rPr lang="nl-NL" sz="1100" dirty="0" err="1"/>
              <a:t>overgewicht#kinderen-en-jongeren-met-overgewicht</a:t>
            </a:r>
            <a:r>
              <a:rPr lang="nl-NL" sz="1100" dirty="0"/>
              <a:t>) </a:t>
            </a:r>
          </a:p>
          <a:p>
            <a:pPr marL="0" indent="0">
              <a:buNone/>
            </a:pPr>
            <a:endParaRPr lang="nl-NL" sz="1100" b="0" dirty="0"/>
          </a:p>
          <a:p>
            <a:endParaRPr lang="nl-NL" sz="1400" dirty="0"/>
          </a:p>
        </p:txBody>
      </p:sp>
    </p:spTree>
    <p:extLst>
      <p:ext uri="{BB962C8B-B14F-4D97-AF65-F5344CB8AC3E}">
        <p14:creationId xmlns:p14="http://schemas.microsoft.com/office/powerpoint/2010/main" val="350660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C2CBB8B-144A-CA48-BABB-D5F52CF9ECB7}"/>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Stress en de relatie met bewegen</a:t>
            </a:r>
          </a:p>
        </p:txBody>
      </p:sp>
      <p:grpSp>
        <p:nvGrpSpPr>
          <p:cNvPr id="28" name="Group 2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9" name="Rectangle 2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descr="Afbeelding met tekst&#10;&#10;Automatisch gegenereerde beschrijving">
            <a:extLst>
              <a:ext uri="{FF2B5EF4-FFF2-40B4-BE49-F238E27FC236}">
                <a16:creationId xmlns:a16="http://schemas.microsoft.com/office/drawing/2014/main" id="{3D66A4CD-1B70-B34B-9EB5-241C8D55074E}"/>
              </a:ext>
            </a:extLst>
          </p:cNvPr>
          <p:cNvPicPr>
            <a:picLocks noGrp="1" noChangeAspect="1"/>
          </p:cNvPicPr>
          <p:nvPr>
            <p:ph sz="half" idx="2"/>
          </p:nvPr>
        </p:nvPicPr>
        <p:blipFill>
          <a:blip r:embed="rId2"/>
          <a:stretch>
            <a:fillRect/>
          </a:stretch>
        </p:blipFill>
        <p:spPr>
          <a:xfrm>
            <a:off x="6784298" y="666728"/>
            <a:ext cx="3812389" cy="5465791"/>
          </a:xfrm>
          <a:prstGeom prst="rect">
            <a:avLst/>
          </a:prstGeom>
        </p:spPr>
      </p:pic>
    </p:spTree>
    <p:extLst>
      <p:ext uri="{BB962C8B-B14F-4D97-AF65-F5344CB8AC3E}">
        <p14:creationId xmlns:p14="http://schemas.microsoft.com/office/powerpoint/2010/main" val="37700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8BFBFAB-F276-B340-A76D-D90FA0BA3EC7}"/>
              </a:ext>
            </a:extLst>
          </p:cNvPr>
          <p:cNvSpPr>
            <a:spLocks noGrp="1"/>
          </p:cNvSpPr>
          <p:nvPr>
            <p:ph type="title"/>
          </p:nvPr>
        </p:nvSpPr>
        <p:spPr>
          <a:xfrm>
            <a:off x="863029" y="1012004"/>
            <a:ext cx="3416158" cy="4795408"/>
          </a:xfrm>
        </p:spPr>
        <p:txBody>
          <a:bodyPr>
            <a:normAutofit/>
          </a:bodyPr>
          <a:lstStyle/>
          <a:p>
            <a:r>
              <a:rPr lang="nl-NL">
                <a:solidFill>
                  <a:srgbClr val="FFFFFF"/>
                </a:solidFill>
              </a:rPr>
              <a:t>Ziektverzuim</a:t>
            </a:r>
          </a:p>
        </p:txBody>
      </p:sp>
      <p:graphicFrame>
        <p:nvGraphicFramePr>
          <p:cNvPr id="5" name="Tijdelijke aanduiding voor inhoud 2">
            <a:extLst>
              <a:ext uri="{FF2B5EF4-FFF2-40B4-BE49-F238E27FC236}">
                <a16:creationId xmlns:a16="http://schemas.microsoft.com/office/drawing/2014/main" id="{1ABD5E6F-B94F-4191-AA74-DC5B8669A1DD}"/>
              </a:ext>
            </a:extLst>
          </p:cNvPr>
          <p:cNvGraphicFramePr>
            <a:graphicFrameLocks noGrp="1"/>
          </p:cNvGraphicFramePr>
          <p:nvPr>
            <p:ph idx="1"/>
            <p:extLst>
              <p:ext uri="{D42A27DB-BD31-4B8C-83A1-F6EECF244321}">
                <p14:modId xmlns:p14="http://schemas.microsoft.com/office/powerpoint/2010/main" val="26163114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07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wet verbetering poortwachter Jaar 1">
            <a:extLst>
              <a:ext uri="{FF2B5EF4-FFF2-40B4-BE49-F238E27FC236}">
                <a16:creationId xmlns:a16="http://schemas.microsoft.com/office/drawing/2014/main" id="{FD71D89C-77BE-9109-6863-DDF4B3FE57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9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B1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el 9">
            <a:extLst>
              <a:ext uri="{FF2B5EF4-FFF2-40B4-BE49-F238E27FC236}">
                <a16:creationId xmlns:a16="http://schemas.microsoft.com/office/drawing/2014/main" id="{8A5B31D0-F48B-2B44-9932-14F33BDB0254}"/>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Preventie!</a:t>
            </a:r>
          </a:p>
        </p:txBody>
      </p:sp>
      <p:pic>
        <p:nvPicPr>
          <p:cNvPr id="4" name="Afbeelding 3" descr="Afbeelding met persoon, tekst, teken&#10;&#10;Automatisch gegenereerde beschrijving">
            <a:extLst>
              <a:ext uri="{FF2B5EF4-FFF2-40B4-BE49-F238E27FC236}">
                <a16:creationId xmlns:a16="http://schemas.microsoft.com/office/drawing/2014/main" id="{EE57DE4B-E5F8-1D49-8901-7EF38D5A1657}"/>
              </a:ext>
            </a:extLst>
          </p:cNvPr>
          <p:cNvPicPr>
            <a:picLocks noChangeAspect="1"/>
          </p:cNvPicPr>
          <p:nvPr/>
        </p:nvPicPr>
        <p:blipFill rotWithShape="1">
          <a:blip r:embed="rId2"/>
          <a:srcRect t="11787" r="1" b="30022"/>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AFB587C-974A-3B44-8121-9480F1B7E522}"/>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rPr>
              <a:t>Wat zou jij een werkgever adviseren?</a:t>
            </a:r>
          </a:p>
        </p:txBody>
      </p:sp>
    </p:spTree>
    <p:extLst>
      <p:ext uri="{BB962C8B-B14F-4D97-AF65-F5344CB8AC3E}">
        <p14:creationId xmlns:p14="http://schemas.microsoft.com/office/powerpoint/2010/main" val="57939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6CE4EC0E-1339-CF44-B897-DBA4D75CA98B}"/>
              </a:ext>
            </a:extLst>
          </p:cNvPr>
          <p:cNvSpPr>
            <a:spLocks noGrp="1"/>
          </p:cNvSpPr>
          <p:nvPr>
            <p:ph type="title"/>
          </p:nvPr>
        </p:nvSpPr>
        <p:spPr>
          <a:xfrm>
            <a:off x="479394" y="1070800"/>
            <a:ext cx="3939688" cy="5583126"/>
          </a:xfrm>
        </p:spPr>
        <p:txBody>
          <a:bodyPr>
            <a:normAutofit/>
          </a:bodyPr>
          <a:lstStyle/>
          <a:p>
            <a:pPr algn="r"/>
            <a:r>
              <a:rPr lang="nl-NL" sz="8000"/>
              <a:t>Gezond werken!</a:t>
            </a:r>
          </a:p>
        </p:txBody>
      </p:sp>
      <p:cxnSp>
        <p:nvCxnSpPr>
          <p:cNvPr id="22" name="Straight Connector 2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6" name="Tijdelijke aanduiding voor inhoud 2">
            <a:extLst>
              <a:ext uri="{FF2B5EF4-FFF2-40B4-BE49-F238E27FC236}">
                <a16:creationId xmlns:a16="http://schemas.microsoft.com/office/drawing/2014/main" id="{C2C0DFF3-35EC-4794-823A-B5C19B8C2239}"/>
              </a:ext>
            </a:extLst>
          </p:cNvPr>
          <p:cNvGraphicFramePr>
            <a:graphicFrameLocks noGrp="1"/>
          </p:cNvGraphicFramePr>
          <p:nvPr>
            <p:ph idx="1"/>
            <p:extLst>
              <p:ext uri="{D42A27DB-BD31-4B8C-83A1-F6EECF244321}">
                <p14:modId xmlns:p14="http://schemas.microsoft.com/office/powerpoint/2010/main" val="216014913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05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Arc 4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FB4113A-DDF2-C441-A4E1-CAEF3BE2FCE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Casuïstiek stress/</a:t>
            </a:r>
            <a:br>
              <a:rPr lang="en-US" sz="6000" kern="1200">
                <a:solidFill>
                  <a:schemeClr val="tx1"/>
                </a:solidFill>
                <a:latin typeface="+mj-lt"/>
                <a:ea typeface="+mj-ea"/>
                <a:cs typeface="+mj-cs"/>
              </a:rPr>
            </a:br>
            <a:r>
              <a:rPr lang="en-US" sz="6000" kern="1200">
                <a:solidFill>
                  <a:schemeClr val="tx1"/>
                </a:solidFill>
                <a:latin typeface="+mj-lt"/>
                <a:ea typeface="+mj-ea"/>
                <a:cs typeface="+mj-cs"/>
              </a:rPr>
              <a:t>ziekteverzuim </a:t>
            </a:r>
          </a:p>
        </p:txBody>
      </p:sp>
    </p:spTree>
    <p:extLst>
      <p:ext uri="{BB962C8B-B14F-4D97-AF65-F5344CB8AC3E}">
        <p14:creationId xmlns:p14="http://schemas.microsoft.com/office/powerpoint/2010/main" val="100418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Arc 2058">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descr="LSD NIVEA OMA OEN KLUTS ANNA uitleg | De Fit Groep Verandermanagement">
            <a:extLst>
              <a:ext uri="{FF2B5EF4-FFF2-40B4-BE49-F238E27FC236}">
                <a16:creationId xmlns:a16="http://schemas.microsoft.com/office/drawing/2014/main" id="{FDF49F19-C71C-B0AE-79A1-204BB291C5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914" y="940374"/>
            <a:ext cx="10872172" cy="2485731"/>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89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FC9DD3A1-EC86-736C-414C-3C0817311A80}"/>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Hot topics!</a:t>
            </a:r>
          </a:p>
        </p:txBody>
      </p:sp>
    </p:spTree>
    <p:extLst>
      <p:ext uri="{BB962C8B-B14F-4D97-AF65-F5344CB8AC3E}">
        <p14:creationId xmlns:p14="http://schemas.microsoft.com/office/powerpoint/2010/main" val="2485888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menu, schermopname, document&#10;&#10;Automatisch gegenereerde beschrijving">
            <a:extLst>
              <a:ext uri="{FF2B5EF4-FFF2-40B4-BE49-F238E27FC236}">
                <a16:creationId xmlns:a16="http://schemas.microsoft.com/office/drawing/2014/main" id="{6393BB3F-EAD3-9C91-37DE-2AE206A89FE0}"/>
              </a:ext>
            </a:extLst>
          </p:cNvPr>
          <p:cNvPicPr>
            <a:picLocks noGrp="1" noChangeAspect="1"/>
          </p:cNvPicPr>
          <p:nvPr>
            <p:ph idx="1"/>
          </p:nvPr>
        </p:nvPicPr>
        <p:blipFill>
          <a:blip r:embed="rId2"/>
          <a:stretch>
            <a:fillRect/>
          </a:stretch>
        </p:blipFill>
        <p:spPr>
          <a:xfrm rot="5400000">
            <a:off x="3310467" y="1339850"/>
            <a:ext cx="5571066" cy="4178299"/>
          </a:xfrm>
          <a:prstGeom prst="rect">
            <a:avLst/>
          </a:prstGeom>
        </p:spPr>
      </p:pic>
    </p:spTree>
    <p:extLst>
      <p:ext uri="{BB962C8B-B14F-4D97-AF65-F5344CB8AC3E}">
        <p14:creationId xmlns:p14="http://schemas.microsoft.com/office/powerpoint/2010/main" val="65283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ijfers ontwikkeling ziekteverzuim in Nederland">
            <a:extLst>
              <a:ext uri="{FF2B5EF4-FFF2-40B4-BE49-F238E27FC236}">
                <a16:creationId xmlns:a16="http://schemas.microsoft.com/office/drawing/2014/main" id="{1DB4E182-4C41-0739-96A3-5752B5BAFD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07" b="7454"/>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07A1872B-EC6C-DA95-7852-A3E3F6B09A2D}"/>
              </a:ext>
            </a:extLst>
          </p:cNvPr>
          <p:cNvSpPr>
            <a:spLocks noChangeArrowheads="1"/>
          </p:cNvSpPr>
          <p:nvPr/>
        </p:nvSpPr>
        <p:spPr bwMode="auto">
          <a:xfrm>
            <a:off x="714376" y="3752850"/>
            <a:ext cx="10995020" cy="24526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nl-NL" sz="1400" b="1" i="0" u="none" strike="noStrike" cap="none" normalizeH="0" baseline="0" dirty="0">
                <a:ln>
                  <a:noFill/>
                </a:ln>
                <a:effectLst/>
                <a:latin typeface="+mn-lt"/>
              </a:rPr>
              <a:t>We </a:t>
            </a:r>
            <a:r>
              <a:rPr kumimoji="0" lang="en-US" altLang="nl-NL" sz="1400" b="1" i="0" u="none" strike="noStrike" cap="none" normalizeH="0" baseline="0" dirty="0" err="1">
                <a:ln>
                  <a:noFill/>
                </a:ln>
                <a:effectLst/>
                <a:latin typeface="+mn-lt"/>
              </a:rPr>
              <a:t>zijn</a:t>
            </a:r>
            <a:r>
              <a:rPr kumimoji="0" lang="en-US" altLang="nl-NL" sz="1400" b="1" i="0" u="none" strike="noStrike" cap="none" normalizeH="0" baseline="0" dirty="0">
                <a:ln>
                  <a:noFill/>
                </a:ln>
                <a:effectLst/>
                <a:latin typeface="+mn-lt"/>
              </a:rPr>
              <a:t> </a:t>
            </a:r>
            <a:r>
              <a:rPr kumimoji="0" lang="en-US" altLang="nl-NL" sz="1400" b="1" i="0" u="none" strike="noStrike" cap="none" normalizeH="0" baseline="0" dirty="0" err="1">
                <a:ln>
                  <a:noFill/>
                </a:ln>
                <a:effectLst/>
                <a:latin typeface="+mn-lt"/>
              </a:rPr>
              <a:t>vaker</a:t>
            </a:r>
            <a:r>
              <a:rPr kumimoji="0" lang="en-US" altLang="nl-NL" sz="1400" b="1" i="0" u="none" strike="noStrike" cap="none" normalizeH="0" baseline="0" dirty="0">
                <a:ln>
                  <a:noFill/>
                </a:ln>
                <a:effectLst/>
                <a:latin typeface="+mn-lt"/>
              </a:rPr>
              <a:t> </a:t>
            </a:r>
            <a:r>
              <a:rPr kumimoji="0" lang="en-US" altLang="nl-NL" sz="1400" b="1" i="0" u="none" strike="noStrike" cap="none" normalizeH="0" baseline="0" dirty="0" err="1">
                <a:ln>
                  <a:noFill/>
                </a:ln>
                <a:effectLst/>
                <a:latin typeface="+mn-lt"/>
              </a:rPr>
              <a:t>en</a:t>
            </a:r>
            <a:r>
              <a:rPr kumimoji="0" lang="en-US" altLang="nl-NL" sz="1400" b="1" i="0" u="none" strike="noStrike" cap="none" normalizeH="0" baseline="0" dirty="0">
                <a:ln>
                  <a:noFill/>
                </a:ln>
                <a:effectLst/>
                <a:latin typeface="+mn-lt"/>
              </a:rPr>
              <a:t> </a:t>
            </a:r>
            <a:r>
              <a:rPr kumimoji="0" lang="en-US" altLang="nl-NL" sz="1400" b="1" i="0" u="none" strike="noStrike" cap="none" normalizeH="0" baseline="0" dirty="0" err="1">
                <a:ln>
                  <a:noFill/>
                </a:ln>
                <a:effectLst/>
                <a:latin typeface="+mn-lt"/>
              </a:rPr>
              <a:t>langer</a:t>
            </a:r>
            <a:r>
              <a:rPr kumimoji="0" lang="en-US" altLang="nl-NL" sz="1400" b="1" i="0" u="none" strike="noStrike" cap="none" normalizeH="0" baseline="0" dirty="0">
                <a:ln>
                  <a:noFill/>
                </a:ln>
                <a:effectLst/>
                <a:latin typeface="+mn-lt"/>
              </a:rPr>
              <a:t> </a:t>
            </a:r>
            <a:r>
              <a:rPr kumimoji="0" lang="en-US" altLang="nl-NL" sz="1400" b="1" i="0" u="none" strike="noStrike" cap="none" normalizeH="0" baseline="0" dirty="0" err="1">
                <a:ln>
                  <a:noFill/>
                </a:ln>
                <a:effectLst/>
                <a:latin typeface="+mn-lt"/>
              </a:rPr>
              <a:t>ziek</a:t>
            </a:r>
            <a:r>
              <a:rPr kumimoji="0" lang="en-US" altLang="nl-NL" sz="1400" b="1" i="0" u="none" strike="noStrike" cap="none" normalizeH="0" baseline="0" dirty="0">
                <a:ln>
                  <a:noFill/>
                </a:ln>
                <a:effectLst/>
                <a:latin typeface="+mn-lt"/>
              </a:rPr>
              <a:t>, </a:t>
            </a:r>
            <a:r>
              <a:rPr kumimoji="0" lang="en-US" altLang="nl-NL" sz="1400" b="1" i="0" u="none" strike="noStrike" cap="none" normalizeH="0" baseline="0" dirty="0" err="1">
                <a:ln>
                  <a:noFill/>
                </a:ln>
                <a:effectLst/>
                <a:latin typeface="+mn-lt"/>
              </a:rPr>
              <a:t>dat</a:t>
            </a:r>
            <a:r>
              <a:rPr kumimoji="0" lang="en-US" altLang="nl-NL" sz="1400" b="1" i="0" u="none" strike="noStrike" cap="none" normalizeH="0" baseline="0" dirty="0">
                <a:ln>
                  <a:noFill/>
                </a:ln>
                <a:effectLst/>
                <a:latin typeface="+mn-lt"/>
              </a:rPr>
              <a:t> </a:t>
            </a:r>
            <a:r>
              <a:rPr kumimoji="0" lang="en-US" altLang="nl-NL" sz="1400" b="1" i="0" u="none" strike="noStrike" cap="none" normalizeH="0" baseline="0" dirty="0" err="1">
                <a:ln>
                  <a:noFill/>
                </a:ln>
                <a:effectLst/>
                <a:latin typeface="+mn-lt"/>
              </a:rPr>
              <a:t>kost</a:t>
            </a:r>
            <a:r>
              <a:rPr kumimoji="0" lang="en-US" altLang="nl-NL" sz="1400" b="1" i="0" u="none" strike="noStrike" cap="none" normalizeH="0" baseline="0" dirty="0">
                <a:ln>
                  <a:noFill/>
                </a:ln>
                <a:effectLst/>
                <a:latin typeface="+mn-lt"/>
              </a:rPr>
              <a:t> de</a:t>
            </a:r>
            <a:r>
              <a:rPr lang="en-US" altLang="nl-NL" sz="1400" dirty="0">
                <a:latin typeface="+mn-lt"/>
              </a:rPr>
              <a:t> </a:t>
            </a:r>
            <a:r>
              <a:rPr kumimoji="0" lang="en-US" altLang="nl-NL" sz="1400" b="1" i="0" u="none" strike="noStrike" cap="none" normalizeH="0" baseline="0" dirty="0">
                <a:ln>
                  <a:noFill/>
                </a:ln>
                <a:effectLst/>
                <a:latin typeface="+mn-lt"/>
              </a:rPr>
              <a:t>BV Nederland </a:t>
            </a:r>
            <a:r>
              <a:rPr kumimoji="0" lang="en-US" altLang="nl-NL" sz="1400" b="1" i="0" u="none" strike="noStrike" cap="none" normalizeH="0" baseline="0" dirty="0" err="1">
                <a:ln>
                  <a:noFill/>
                </a:ln>
                <a:effectLst/>
                <a:latin typeface="+mn-lt"/>
              </a:rPr>
              <a:t>ruim</a:t>
            </a:r>
            <a:r>
              <a:rPr kumimoji="0" lang="en-US" altLang="nl-NL" sz="1400" b="1" i="0" u="none" strike="noStrike" cap="none" normalizeH="0" baseline="0" dirty="0">
                <a:ln>
                  <a:noFill/>
                </a:ln>
                <a:effectLst/>
                <a:latin typeface="+mn-lt"/>
              </a:rPr>
              <a:t> 27 </a:t>
            </a:r>
            <a:r>
              <a:rPr kumimoji="0" lang="en-US" altLang="nl-NL" sz="1400" b="1" i="0" u="none" strike="noStrike" cap="none" normalizeH="0" baseline="0" dirty="0" err="1">
                <a:ln>
                  <a:noFill/>
                </a:ln>
                <a:effectLst/>
                <a:latin typeface="+mn-lt"/>
              </a:rPr>
              <a:t>miljard</a:t>
            </a:r>
            <a:r>
              <a:rPr kumimoji="0" lang="en-US" altLang="nl-NL" sz="1400" b="1" i="0" u="none" strike="noStrike" cap="none" normalizeH="0" baseline="0" dirty="0">
                <a:ln>
                  <a:noFill/>
                </a:ln>
                <a:effectLst/>
                <a:latin typeface="+mn-lt"/>
              </a:rPr>
              <a:t> euro in 2022</a:t>
            </a:r>
            <a:endParaRPr kumimoji="0" lang="en-US" altLang="nl-NL" sz="1400" b="0" i="0" u="none" strike="noStrike" cap="none" normalizeH="0" baseline="0" dirty="0">
              <a:ln>
                <a:noFill/>
              </a:ln>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nl-NL" sz="1400" b="0" i="0" u="none" strike="noStrike" cap="none" normalizeH="0" baseline="0" dirty="0" err="1">
                <a:ln>
                  <a:noFill/>
                </a:ln>
                <a:effectLst/>
                <a:latin typeface="+mn-lt"/>
              </a:rPr>
              <a:t>Een</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zieke</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werknemer</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kost</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een</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werkgever</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gemiddeld</a:t>
            </a:r>
            <a:r>
              <a:rPr kumimoji="0" lang="en-US" altLang="nl-NL" sz="1400" b="0" i="0" u="none" strike="noStrike" cap="none" normalizeH="0" baseline="0" dirty="0">
                <a:ln>
                  <a:noFill/>
                </a:ln>
                <a:effectLst/>
                <a:latin typeface="+mn-lt"/>
              </a:rPr>
              <a:t> € 250,- per </a:t>
            </a:r>
            <a:r>
              <a:rPr kumimoji="0" lang="en-US" altLang="nl-NL" sz="1400" b="0" i="0" u="none" strike="noStrike" cap="none" normalizeH="0" baseline="0" dirty="0" err="1">
                <a:ln>
                  <a:noFill/>
                </a:ln>
                <a:effectLst/>
                <a:latin typeface="+mn-lt"/>
              </a:rPr>
              <a:t>dag</a:t>
            </a:r>
            <a:r>
              <a:rPr kumimoji="0" lang="en-US" altLang="nl-NL" sz="1400" b="0" i="0" u="none" strike="noStrike" cap="none" normalizeH="0" baseline="0" dirty="0">
                <a:ln>
                  <a:noFill/>
                </a:ln>
                <a:effectLst/>
                <a:latin typeface="+mn-lt"/>
              </a:rPr>
              <a:t>. Met </a:t>
            </a:r>
            <a:r>
              <a:rPr kumimoji="0" lang="en-US" altLang="nl-NL" sz="1400" b="0" i="0" u="none" strike="noStrike" cap="none" normalizeH="0" baseline="0" dirty="0" err="1">
                <a:ln>
                  <a:noFill/>
                </a:ln>
                <a:effectLst/>
                <a:latin typeface="+mn-lt"/>
              </a:rPr>
              <a:t>acht</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miljoen</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werknemers</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een</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ziekmeldingsfrequentie</a:t>
            </a:r>
            <a:r>
              <a:rPr kumimoji="0" lang="en-US" altLang="nl-NL" sz="1400" b="0" i="0" u="none" strike="noStrike" cap="none" normalizeH="0" baseline="0" dirty="0">
                <a:ln>
                  <a:noFill/>
                </a:ln>
                <a:effectLst/>
                <a:latin typeface="+mn-lt"/>
              </a:rPr>
              <a:t> van 1,5 </a:t>
            </a:r>
            <a:r>
              <a:rPr kumimoji="0" lang="en-US" altLang="nl-NL" sz="1400" b="0" i="0" u="none" strike="noStrike" cap="none" normalizeH="0" baseline="0" dirty="0" err="1">
                <a:ln>
                  <a:noFill/>
                </a:ln>
                <a:effectLst/>
                <a:latin typeface="+mn-lt"/>
              </a:rPr>
              <a:t>en</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een</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gemiddelde</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verzuimduur</a:t>
            </a:r>
            <a:r>
              <a:rPr kumimoji="0" lang="en-US" altLang="nl-NL" sz="1400" b="0" i="0" u="none" strike="noStrike" cap="none" normalizeH="0" baseline="0" dirty="0">
                <a:ln>
                  <a:noFill/>
                </a:ln>
                <a:effectLst/>
                <a:latin typeface="+mn-lt"/>
              </a:rPr>
              <a:t> van </a:t>
            </a:r>
            <a:r>
              <a:rPr kumimoji="0" lang="en-US" altLang="nl-NL" sz="1400" b="0" i="0" u="none" strike="noStrike" cap="none" normalizeH="0" baseline="0" dirty="0" err="1">
                <a:ln>
                  <a:noFill/>
                </a:ln>
                <a:effectLst/>
                <a:latin typeface="+mn-lt"/>
              </a:rPr>
              <a:t>negen</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dagen</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kost</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verzuim</a:t>
            </a:r>
            <a:r>
              <a:rPr kumimoji="0" lang="en-US" altLang="nl-NL" sz="1400" b="0" i="0" u="none" strike="noStrike" cap="none" normalizeH="0" baseline="0" dirty="0">
                <a:ln>
                  <a:noFill/>
                </a:ln>
                <a:effectLst/>
                <a:latin typeface="+mn-lt"/>
              </a:rPr>
              <a:t> de BV Nederland in 2022 </a:t>
            </a:r>
            <a:r>
              <a:rPr kumimoji="0" lang="en-US" altLang="nl-NL" sz="1400" b="0" i="0" u="none" strike="noStrike" cap="none" normalizeH="0" baseline="0" dirty="0" err="1">
                <a:ln>
                  <a:noFill/>
                </a:ln>
                <a:effectLst/>
                <a:latin typeface="+mn-lt"/>
              </a:rPr>
              <a:t>dus</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ruim</a:t>
            </a:r>
            <a:r>
              <a:rPr kumimoji="0" lang="en-US" altLang="nl-NL" sz="1400" b="0" i="0" u="none" strike="noStrike" cap="none" normalizeH="0" baseline="0" dirty="0">
                <a:ln>
                  <a:noFill/>
                </a:ln>
                <a:effectLst/>
                <a:latin typeface="+mn-lt"/>
              </a:rPr>
              <a:t> 27 </a:t>
            </a:r>
            <a:r>
              <a:rPr kumimoji="0" lang="en-US" altLang="nl-NL" sz="1400" b="0" i="0" u="none" strike="noStrike" cap="none" normalizeH="0" baseline="0" dirty="0" err="1">
                <a:ln>
                  <a:noFill/>
                </a:ln>
                <a:effectLst/>
                <a:latin typeface="+mn-lt"/>
              </a:rPr>
              <a:t>miljard</a:t>
            </a:r>
            <a:r>
              <a:rPr kumimoji="0" lang="en-US" altLang="nl-NL" sz="1400" b="0" i="0" u="none" strike="noStrike" cap="none" normalizeH="0" baseline="0" dirty="0">
                <a:ln>
                  <a:noFill/>
                </a:ln>
                <a:effectLst/>
                <a:latin typeface="+mn-lt"/>
              </a:rPr>
              <a:t> euro. </a:t>
            </a:r>
            <a:r>
              <a:rPr kumimoji="0" lang="en-US" altLang="nl-NL" sz="1400" b="0" i="0" u="none" strike="noStrike" cap="none" normalizeH="0" baseline="0" dirty="0" err="1">
                <a:ln>
                  <a:noFill/>
                </a:ln>
                <a:effectLst/>
                <a:latin typeface="+mn-lt"/>
              </a:rPr>
              <a:t>Dat</a:t>
            </a:r>
            <a:r>
              <a:rPr kumimoji="0" lang="en-US" altLang="nl-NL" sz="1400" b="0" i="0" u="none" strike="noStrike" cap="none" normalizeH="0" baseline="0" dirty="0">
                <a:ln>
                  <a:noFill/>
                </a:ln>
                <a:effectLst/>
                <a:latin typeface="+mn-lt"/>
              </a:rPr>
              <a:t> is 9 </a:t>
            </a:r>
            <a:r>
              <a:rPr kumimoji="0" lang="en-US" altLang="nl-NL" sz="1400" b="0" i="0" u="none" strike="noStrike" cap="none" normalizeH="0" baseline="0" dirty="0" err="1">
                <a:ln>
                  <a:noFill/>
                </a:ln>
                <a:effectLst/>
                <a:latin typeface="+mn-lt"/>
              </a:rPr>
              <a:t>miljard</a:t>
            </a:r>
            <a:r>
              <a:rPr kumimoji="0" lang="en-US" altLang="nl-NL" sz="1400" b="0" i="0" u="none" strike="noStrike" cap="none" normalizeH="0" baseline="0" dirty="0">
                <a:ln>
                  <a:noFill/>
                </a:ln>
                <a:effectLst/>
                <a:latin typeface="+mn-lt"/>
              </a:rPr>
              <a:t> euro </a:t>
            </a:r>
            <a:r>
              <a:rPr kumimoji="0" lang="en-US" altLang="nl-NL" sz="1400" b="0" i="0" u="none" strike="noStrike" cap="none" normalizeH="0" baseline="0" dirty="0" err="1">
                <a:ln>
                  <a:noFill/>
                </a:ln>
                <a:effectLst/>
                <a:latin typeface="+mn-lt"/>
              </a:rPr>
              <a:t>meer</a:t>
            </a:r>
            <a:r>
              <a:rPr kumimoji="0" lang="en-US" altLang="nl-NL" sz="1400" b="0" i="0" u="none" strike="noStrike" cap="none" normalizeH="0" baseline="0" dirty="0">
                <a:ln>
                  <a:noFill/>
                </a:ln>
                <a:effectLst/>
                <a:latin typeface="+mn-lt"/>
              </a:rPr>
              <a:t> dan 2021.</a:t>
            </a:r>
            <a:br>
              <a:rPr kumimoji="0" lang="en-US" altLang="nl-NL" sz="1400" b="0" i="0" u="none" strike="noStrike" cap="none" normalizeH="0" baseline="0" dirty="0">
                <a:ln>
                  <a:noFill/>
                </a:ln>
                <a:effectLst/>
                <a:latin typeface="+mn-lt"/>
              </a:rPr>
            </a:br>
            <a:endParaRPr kumimoji="0" lang="en-US" altLang="nl-NL" sz="1400" b="0" i="0" u="none" strike="noStrike" cap="none" normalizeH="0" baseline="0" dirty="0">
              <a:ln>
                <a:noFill/>
              </a:ln>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nl-NL" sz="1400" b="1" i="0" u="none" strike="noStrike" cap="none" normalizeH="0" baseline="0" dirty="0" err="1">
                <a:ln>
                  <a:noFill/>
                </a:ln>
                <a:effectLst/>
                <a:latin typeface="+mn-lt"/>
              </a:rPr>
              <a:t>Ziekteverzuim</a:t>
            </a:r>
            <a:r>
              <a:rPr kumimoji="0" lang="en-US" altLang="nl-NL" sz="1400" b="1" i="0" u="none" strike="noStrike" cap="none" normalizeH="0" baseline="0" dirty="0">
                <a:ln>
                  <a:noFill/>
                </a:ln>
                <a:effectLst/>
                <a:latin typeface="+mn-lt"/>
              </a:rPr>
              <a:t> in Nederland</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nl-NL" sz="1400" b="0" i="0" u="none" strike="noStrike" cap="none" normalizeH="0" baseline="0" dirty="0">
                <a:ln>
                  <a:noFill/>
                </a:ln>
                <a:effectLst/>
                <a:latin typeface="+mn-lt"/>
              </a:rPr>
              <a:t>Het </a:t>
            </a:r>
            <a:r>
              <a:rPr kumimoji="0" lang="en-US" altLang="nl-NL" sz="1400" b="0" i="0" u="none" strike="noStrike" cap="none" normalizeH="0" baseline="0" dirty="0" err="1">
                <a:ln>
                  <a:noFill/>
                </a:ln>
                <a:effectLst/>
                <a:latin typeface="+mn-lt"/>
              </a:rPr>
              <a:t>ziekteverzuim</a:t>
            </a:r>
            <a:r>
              <a:rPr kumimoji="0" lang="en-US" altLang="nl-NL" sz="1400" b="0" i="0" u="none" strike="noStrike" cap="none" normalizeH="0" baseline="0" dirty="0">
                <a:ln>
                  <a:noFill/>
                </a:ln>
                <a:effectLst/>
                <a:latin typeface="+mn-lt"/>
              </a:rPr>
              <a:t> in 2022 is het </a:t>
            </a:r>
            <a:r>
              <a:rPr kumimoji="0" lang="en-US" altLang="nl-NL" sz="1400" b="0" i="0" u="none" strike="noStrike" cap="none" normalizeH="0" baseline="0" dirty="0" err="1">
                <a:ln>
                  <a:noFill/>
                </a:ln>
                <a:effectLst/>
                <a:latin typeface="+mn-lt"/>
              </a:rPr>
              <a:t>hoogst</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sinds</a:t>
            </a:r>
            <a:r>
              <a:rPr kumimoji="0" lang="en-US" altLang="nl-NL" sz="1400" b="0" i="0" u="none" strike="noStrike" cap="none" normalizeH="0" baseline="0" dirty="0">
                <a:ln>
                  <a:noFill/>
                </a:ln>
                <a:effectLst/>
                <a:latin typeface="+mn-lt"/>
              </a:rPr>
              <a:t> de </a:t>
            </a:r>
            <a:r>
              <a:rPr kumimoji="0" lang="en-US" altLang="nl-NL" sz="1400" b="0" i="0" u="none" strike="noStrike" cap="none" normalizeH="0" baseline="0" dirty="0" err="1">
                <a:ln>
                  <a:noFill/>
                </a:ln>
                <a:effectLst/>
                <a:latin typeface="+mn-lt"/>
              </a:rPr>
              <a:t>eerste</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metingen</a:t>
            </a:r>
            <a:r>
              <a:rPr kumimoji="0" lang="en-US" altLang="nl-NL" sz="1400" b="0" i="0" u="none" strike="noStrike" cap="none" normalizeH="0" baseline="0" dirty="0">
                <a:ln>
                  <a:noFill/>
                </a:ln>
                <a:effectLst/>
                <a:latin typeface="+mn-lt"/>
              </a:rPr>
              <a:t> in 1996. </a:t>
            </a:r>
            <a:r>
              <a:rPr kumimoji="0" lang="en-US" altLang="nl-NL" sz="1400" b="0" i="0" u="none" strike="noStrike" cap="none" normalizeH="0" baseline="0" dirty="0" err="1">
                <a:ln>
                  <a:noFill/>
                </a:ln>
                <a:effectLst/>
                <a:latin typeface="+mn-lt"/>
              </a:rPr>
              <a:t>Voor</a:t>
            </a:r>
            <a:r>
              <a:rPr kumimoji="0" lang="en-US" altLang="nl-NL" sz="1400" b="0" i="0" u="none" strike="noStrike" cap="none" normalizeH="0" baseline="0" dirty="0">
                <a:ln>
                  <a:noFill/>
                </a:ln>
                <a:effectLst/>
                <a:latin typeface="+mn-lt"/>
              </a:rPr>
              <a:t> het </a:t>
            </a:r>
            <a:r>
              <a:rPr kumimoji="0" lang="en-US" altLang="nl-NL" sz="1400" b="0" i="0" u="none" strike="noStrike" cap="none" normalizeH="0" baseline="0" dirty="0" err="1">
                <a:ln>
                  <a:noFill/>
                </a:ln>
                <a:effectLst/>
                <a:latin typeface="+mn-lt"/>
              </a:rPr>
              <a:t>eerst</a:t>
            </a:r>
            <a:r>
              <a:rPr kumimoji="0" lang="en-US" altLang="nl-NL" sz="1400" b="0" i="0" u="none" strike="noStrike" cap="none" normalizeH="0" baseline="0" dirty="0">
                <a:ln>
                  <a:noFill/>
                </a:ln>
                <a:effectLst/>
                <a:latin typeface="+mn-lt"/>
              </a:rPr>
              <a:t> in </a:t>
            </a:r>
            <a:r>
              <a:rPr kumimoji="0" lang="en-US" altLang="nl-NL" sz="1400" b="0" i="0" u="none" strike="noStrike" cap="none" normalizeH="0" baseline="0" dirty="0" err="1">
                <a:ln>
                  <a:noFill/>
                </a:ln>
                <a:effectLst/>
                <a:latin typeface="+mn-lt"/>
              </a:rPr>
              <a:t>twintig</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jaar</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komt</a:t>
            </a:r>
            <a:r>
              <a:rPr kumimoji="0" lang="en-US" altLang="nl-NL" sz="1400" b="0" i="0" u="none" strike="noStrike" cap="none" normalizeH="0" baseline="0" dirty="0">
                <a:ln>
                  <a:noFill/>
                </a:ln>
                <a:effectLst/>
                <a:latin typeface="+mn-lt"/>
              </a:rPr>
              <a:t> het </a:t>
            </a:r>
            <a:r>
              <a:rPr kumimoji="0" lang="en-US" altLang="nl-NL" sz="1400" b="0" i="0" u="none" strike="noStrike" cap="none" normalizeH="0" baseline="0" dirty="0" err="1">
                <a:ln>
                  <a:noFill/>
                </a:ln>
                <a:effectLst/>
                <a:latin typeface="+mn-lt"/>
              </a:rPr>
              <a:t>gemiddelde</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ziekteverzuimpercentage</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ruim</a:t>
            </a:r>
            <a:r>
              <a:rPr kumimoji="0" lang="en-US" altLang="nl-NL" sz="1400" b="0" i="0" u="none" strike="noStrike" cap="none" normalizeH="0" baseline="0" dirty="0">
                <a:ln>
                  <a:noFill/>
                </a:ln>
                <a:effectLst/>
                <a:latin typeface="+mn-lt"/>
              </a:rPr>
              <a:t> </a:t>
            </a:r>
            <a:r>
              <a:rPr kumimoji="0" lang="en-US" altLang="nl-NL" sz="1400" b="0" i="0" u="none" strike="noStrike" cap="none" normalizeH="0" baseline="0" dirty="0" err="1">
                <a:ln>
                  <a:noFill/>
                </a:ln>
                <a:effectLst/>
                <a:latin typeface="+mn-lt"/>
              </a:rPr>
              <a:t>boven</a:t>
            </a:r>
            <a:r>
              <a:rPr kumimoji="0" lang="en-US" altLang="nl-NL" sz="1400" b="0" i="0" u="none" strike="noStrike" cap="none" normalizeH="0" baseline="0" dirty="0">
                <a:ln>
                  <a:noFill/>
                </a:ln>
                <a:effectLst/>
                <a:latin typeface="+mn-lt"/>
              </a:rPr>
              <a:t> de 5%. (2023 nu 5%)</a:t>
            </a:r>
          </a:p>
          <a:p>
            <a:pPr marR="0" lvl="0" eaLnBrk="1" fontAlgn="base" hangingPunct="1">
              <a:lnSpc>
                <a:spcPct val="90000"/>
              </a:lnSpc>
              <a:spcBef>
                <a:spcPct val="0"/>
              </a:spcBef>
              <a:spcAft>
                <a:spcPts val="600"/>
              </a:spcAft>
              <a:buClrTx/>
              <a:buSzTx/>
              <a:tabLst/>
            </a:pPr>
            <a:r>
              <a:rPr lang="nl-NL" sz="1400" b="0" i="1" u="none" strike="noStrike" dirty="0">
                <a:solidFill>
                  <a:srgbClr val="414141"/>
                </a:solidFill>
                <a:effectLst/>
                <a:latin typeface="NN Nitti Grotesk"/>
              </a:rPr>
              <a:t>Bron: CBS, Statline – Ziekteverzuim volgens werknemers; bedrijfstak, 2022</a:t>
            </a:r>
            <a:endParaRPr kumimoji="0" lang="en-US" altLang="nl-NL" sz="1400" b="0" i="0" u="none" strike="noStrike" cap="none" normalizeH="0" baseline="0" dirty="0">
              <a:ln>
                <a:noFill/>
              </a:ln>
              <a:effectLst/>
              <a:latin typeface="+mn-lt"/>
            </a:endParaRPr>
          </a:p>
        </p:txBody>
      </p:sp>
    </p:spTree>
    <p:extLst>
      <p:ext uri="{BB962C8B-B14F-4D97-AF65-F5344CB8AC3E}">
        <p14:creationId xmlns:p14="http://schemas.microsoft.com/office/powerpoint/2010/main" val="195095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B6684D6-CA11-780E-9AAF-9B0B5826BECA}"/>
              </a:ext>
            </a:extLst>
          </p:cNvPr>
          <p:cNvSpPr>
            <a:spLocks noGrp="1"/>
          </p:cNvSpPr>
          <p:nvPr>
            <p:ph type="title"/>
          </p:nvPr>
        </p:nvSpPr>
        <p:spPr>
          <a:xfrm>
            <a:off x="2948731" y="1203385"/>
            <a:ext cx="9064013" cy="3135615"/>
          </a:xfrm>
        </p:spPr>
        <p:txBody>
          <a:bodyPr vert="horz" lIns="91440" tIns="45720" rIns="91440" bIns="45720" rtlCol="0" anchor="b">
            <a:normAutofit/>
          </a:bodyPr>
          <a:lstStyle/>
          <a:p>
            <a:pPr algn="r"/>
            <a:r>
              <a:rPr lang="en-US" sz="4400" kern="1200" dirty="0" err="1">
                <a:solidFill>
                  <a:schemeClr val="tx1"/>
                </a:solidFill>
                <a:latin typeface="+mj-lt"/>
                <a:ea typeface="+mj-ea"/>
                <a:cs typeface="+mj-cs"/>
              </a:rPr>
              <a:t>Programma</a:t>
            </a:r>
            <a:r>
              <a:rPr lang="en-US" sz="4400" kern="1200" dirty="0">
                <a:solidFill>
                  <a:schemeClr val="tx1"/>
                </a:solidFill>
                <a:latin typeface="+mj-lt"/>
                <a:ea typeface="+mj-ea"/>
                <a:cs typeface="+mj-cs"/>
              </a:rPr>
              <a:t> de </a:t>
            </a:r>
            <a:r>
              <a:rPr lang="en-US" sz="4400" kern="1200" dirty="0" err="1">
                <a:solidFill>
                  <a:schemeClr val="tx1"/>
                </a:solidFill>
                <a:latin typeface="+mj-lt"/>
                <a:ea typeface="+mj-ea"/>
                <a:cs typeface="+mj-cs"/>
              </a:rPr>
              <a:t>gezonde</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generatie</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Wat is </a:t>
            </a:r>
            <a:r>
              <a:rPr lang="en-US" sz="4400" kern="1200" dirty="0" err="1">
                <a:solidFill>
                  <a:schemeClr val="tx1"/>
                </a:solidFill>
                <a:latin typeface="+mj-lt"/>
                <a:ea typeface="+mj-ea"/>
                <a:cs typeface="+mj-cs"/>
              </a:rPr>
              <a:t>jullie</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mening</a:t>
            </a:r>
            <a:r>
              <a:rPr lang="en-US" sz="4400" kern="1200" dirty="0">
                <a:solidFill>
                  <a:schemeClr val="tx1"/>
                </a:solidFill>
                <a:latin typeface="+mj-lt"/>
                <a:ea typeface="+mj-ea"/>
                <a:cs typeface="+mj-cs"/>
              </a:rPr>
              <a:t>?</a:t>
            </a:r>
          </a:p>
        </p:txBody>
      </p:sp>
      <p:sp>
        <p:nvSpPr>
          <p:cNvPr id="3" name="Tijdelijke aanduiding voor tekst 2">
            <a:extLst>
              <a:ext uri="{FF2B5EF4-FFF2-40B4-BE49-F238E27FC236}">
                <a16:creationId xmlns:a16="http://schemas.microsoft.com/office/drawing/2014/main" id="{6E8F5344-E9D6-6DD2-C21A-C94819987EDB}"/>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dirty="0">
                <a:solidFill>
                  <a:schemeClr val="tx1"/>
                </a:solidFill>
                <a:latin typeface="+mn-lt"/>
                <a:ea typeface="+mn-ea"/>
                <a:cs typeface="+mn-cs"/>
                <a:hlinkClick r:id="rId2"/>
              </a:rPr>
              <a:t>https://gezondegeneratie.nl</a:t>
            </a:r>
            <a:endParaRPr lang="en-US" kern="1200" dirty="0">
              <a:solidFill>
                <a:schemeClr val="tx1"/>
              </a:solidFill>
              <a:latin typeface="+mn-lt"/>
              <a:ea typeface="+mn-ea"/>
              <a:cs typeface="+mn-cs"/>
            </a:endParaRPr>
          </a:p>
          <a:p>
            <a:pPr algn="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407660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2E4789E7-B5B1-6F82-298E-7860DF7DC7CC}"/>
              </a:ext>
            </a:extLst>
          </p:cNvPr>
          <p:cNvSpPr>
            <a:spLocks noGrp="1"/>
          </p:cNvSpPr>
          <p:nvPr>
            <p:ph type="ctrTitle"/>
          </p:nvPr>
        </p:nvSpPr>
        <p:spPr>
          <a:xfrm>
            <a:off x="4038600" y="1939159"/>
            <a:ext cx="7644627" cy="2751086"/>
          </a:xfrm>
        </p:spPr>
        <p:txBody>
          <a:bodyPr>
            <a:normAutofit/>
          </a:bodyPr>
          <a:lstStyle/>
          <a:p>
            <a:pPr algn="r"/>
            <a:r>
              <a:rPr lang="nl-NL"/>
              <a:t>Mentale gezondheid en stress</a:t>
            </a:r>
          </a:p>
        </p:txBody>
      </p:sp>
    </p:spTree>
    <p:extLst>
      <p:ext uri="{BB962C8B-B14F-4D97-AF65-F5344CB8AC3E}">
        <p14:creationId xmlns:p14="http://schemas.microsoft.com/office/powerpoint/2010/main" val="70325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7DCABE5-737F-A54B-9D9E-01D42794EB92}"/>
              </a:ext>
            </a:extLst>
          </p:cNvPr>
          <p:cNvSpPr>
            <a:spLocks noGrp="1"/>
          </p:cNvSpPr>
          <p:nvPr>
            <p:ph type="title"/>
          </p:nvPr>
        </p:nvSpPr>
        <p:spPr>
          <a:xfrm>
            <a:off x="477981" y="1122363"/>
            <a:ext cx="4023360" cy="3204134"/>
          </a:xfrm>
          <a:prstGeom prst="ellipse">
            <a:avLst/>
          </a:prstGeom>
        </p:spPr>
        <p:txBody>
          <a:bodyPr vert="horz" lIns="91440" tIns="45720" rIns="91440" bIns="45720" rtlCol="0" anchor="b">
            <a:normAutofit/>
          </a:bodyPr>
          <a:lstStyle/>
          <a:p>
            <a:r>
              <a:rPr lang="en-US" sz="4800" kern="1200">
                <a:solidFill>
                  <a:schemeClr val="tx1"/>
                </a:solidFill>
                <a:latin typeface="+mj-lt"/>
                <a:ea typeface="+mj-ea"/>
                <a:cs typeface="+mj-cs"/>
              </a:rPr>
              <a:t>Signalen</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Tijdelijke aanduiding voor inhoud 6">
            <a:extLst>
              <a:ext uri="{FF2B5EF4-FFF2-40B4-BE49-F238E27FC236}">
                <a16:creationId xmlns:a16="http://schemas.microsoft.com/office/drawing/2014/main" id="{1BD9256E-32B4-FF40-9FF0-A04D7AEF9AEF}"/>
              </a:ext>
            </a:extLst>
          </p:cNvPr>
          <p:cNvPicPr>
            <a:picLocks noGrp="1" noChangeAspect="1"/>
          </p:cNvPicPr>
          <p:nvPr>
            <p:ph idx="1"/>
          </p:nvPr>
        </p:nvPicPr>
        <p:blipFill>
          <a:blip r:embed="rId2"/>
          <a:stretch>
            <a:fillRect/>
          </a:stretch>
        </p:blipFill>
        <p:spPr>
          <a:xfrm>
            <a:off x="5414356" y="865238"/>
            <a:ext cx="6408836" cy="4976272"/>
          </a:xfrm>
          <a:prstGeom prst="rect">
            <a:avLst/>
          </a:prstGeom>
        </p:spPr>
      </p:pic>
    </p:spTree>
    <p:extLst>
      <p:ext uri="{BB962C8B-B14F-4D97-AF65-F5344CB8AC3E}">
        <p14:creationId xmlns:p14="http://schemas.microsoft.com/office/powerpoint/2010/main" val="82955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3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4">
            <a:extLst>
              <a:ext uri="{FF2B5EF4-FFF2-40B4-BE49-F238E27FC236}">
                <a16:creationId xmlns:a16="http://schemas.microsoft.com/office/drawing/2014/main" id="{66DB66CB-AE57-6E4E-97F5-269BFA9A6B91}"/>
              </a:ext>
            </a:extLst>
          </p:cNvPr>
          <p:cNvPicPr>
            <a:picLocks noGrp="1" noChangeAspect="1"/>
          </p:cNvPicPr>
          <p:nvPr>
            <p:ph idx="1"/>
          </p:nvPr>
        </p:nvPicPr>
        <p:blipFill>
          <a:blip r:embed="rId2"/>
          <a:stretch>
            <a:fillRect/>
          </a:stretch>
        </p:blipFill>
        <p:spPr>
          <a:xfrm>
            <a:off x="2073570" y="643467"/>
            <a:ext cx="8044860" cy="5571066"/>
          </a:xfrm>
          <a:prstGeom prst="rect">
            <a:avLst/>
          </a:prstGeom>
        </p:spPr>
      </p:pic>
    </p:spTree>
    <p:extLst>
      <p:ext uri="{BB962C8B-B14F-4D97-AF65-F5344CB8AC3E}">
        <p14:creationId xmlns:p14="http://schemas.microsoft.com/office/powerpoint/2010/main" val="87657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042BE1-7443-C441-9119-C8248340EDB1}"/>
              </a:ext>
            </a:extLst>
          </p:cNvPr>
          <p:cNvSpPr>
            <a:spLocks noGrp="1"/>
          </p:cNvSpPr>
          <p:nvPr>
            <p:ph type="title"/>
          </p:nvPr>
        </p:nvSpPr>
        <p:spPr>
          <a:xfrm>
            <a:off x="686834" y="1153572"/>
            <a:ext cx="3200400" cy="4461163"/>
          </a:xfrm>
        </p:spPr>
        <p:txBody>
          <a:bodyPr>
            <a:normAutofit/>
          </a:bodyPr>
          <a:lstStyle/>
          <a:p>
            <a:endParaRPr lang="nl-NL">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FF85327-96A0-F147-8114-28752EE11567}"/>
              </a:ext>
            </a:extLst>
          </p:cNvPr>
          <p:cNvSpPr>
            <a:spLocks noGrp="1"/>
          </p:cNvSpPr>
          <p:nvPr>
            <p:ph idx="1"/>
          </p:nvPr>
        </p:nvSpPr>
        <p:spPr>
          <a:xfrm>
            <a:off x="4447308" y="591344"/>
            <a:ext cx="6906491" cy="5585619"/>
          </a:xfrm>
        </p:spPr>
        <p:txBody>
          <a:bodyPr anchor="ctr">
            <a:normAutofit/>
          </a:bodyPr>
          <a:lstStyle/>
          <a:p>
            <a:pPr marL="0" indent="0">
              <a:buNone/>
            </a:pPr>
            <a:r>
              <a:rPr lang="nl-NL" dirty="0"/>
              <a:t>Als we het over stress hebben, dan gaat het meestal over een teveel aan spanning. Maar stress is niet altijd ongezond. Stress is een hele natuurlijke, en ook gezonde reactie van het lichaam. Gezonde stress helpt je om goed te presteren. Het maakt je alert, geconcentreerd en efficiënt. De spanning maakt het lichaam ook klaar voor actie en dat is nodig om te kunnen reageren op bedreigende situaties.</a:t>
            </a:r>
          </a:p>
          <a:p>
            <a:endParaRPr lang="nl-NL" dirty="0"/>
          </a:p>
        </p:txBody>
      </p:sp>
    </p:spTree>
    <p:extLst>
      <p:ext uri="{BB962C8B-B14F-4D97-AF65-F5344CB8AC3E}">
        <p14:creationId xmlns:p14="http://schemas.microsoft.com/office/powerpoint/2010/main" val="126959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1E64487-78A8-D240-9D37-B1AB5F59467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Maak voor jezelf een lijst </a:t>
            </a:r>
          </a:p>
        </p:txBody>
      </p:sp>
      <p:pic>
        <p:nvPicPr>
          <p:cNvPr id="5" name="Tijdelijke aanduiding voor inhoud 4" descr="Afbeelding met visitekaartje, tekst&#10;&#10;Automatisch gegenereerde beschrijving">
            <a:extLst>
              <a:ext uri="{FF2B5EF4-FFF2-40B4-BE49-F238E27FC236}">
                <a16:creationId xmlns:a16="http://schemas.microsoft.com/office/drawing/2014/main" id="{7FCD799F-D8CE-654B-8D18-F879056EF3E9}"/>
              </a:ext>
            </a:extLst>
          </p:cNvPr>
          <p:cNvPicPr>
            <a:picLocks noGrp="1" noChangeAspect="1"/>
          </p:cNvPicPr>
          <p:nvPr>
            <p:ph idx="1"/>
          </p:nvPr>
        </p:nvPicPr>
        <p:blipFill>
          <a:blip r:embed="rId2"/>
          <a:stretch>
            <a:fillRect/>
          </a:stretch>
        </p:blipFill>
        <p:spPr>
          <a:xfrm>
            <a:off x="4038600" y="1028244"/>
            <a:ext cx="7188199" cy="4798122"/>
          </a:xfrm>
          <a:prstGeom prst="rect">
            <a:avLst/>
          </a:prstGeom>
        </p:spPr>
      </p:pic>
    </p:spTree>
    <p:extLst>
      <p:ext uri="{BB962C8B-B14F-4D97-AF65-F5344CB8AC3E}">
        <p14:creationId xmlns:p14="http://schemas.microsoft.com/office/powerpoint/2010/main" val="225636908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2439</TotalTime>
  <Words>456</Words>
  <Application>Microsoft Macintosh PowerPoint</Application>
  <PresentationFormat>Breedbeeld</PresentationFormat>
  <Paragraphs>36</Paragraphs>
  <Slides>20</Slides>
  <Notes>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20</vt:i4>
      </vt:variant>
    </vt:vector>
  </HeadingPairs>
  <TitlesOfParts>
    <vt:vector size="26" baseType="lpstr">
      <vt:lpstr>Arial</vt:lpstr>
      <vt:lpstr>Calibri</vt:lpstr>
      <vt:lpstr>Calibri Light</vt:lpstr>
      <vt:lpstr>NN Nitti Grotesk</vt:lpstr>
      <vt:lpstr>Kantoorthema</vt:lpstr>
      <vt:lpstr>1_Kantoorthema</vt:lpstr>
      <vt:lpstr>Stress en ziekteverzuim</vt:lpstr>
      <vt:lpstr>Hot topics!</vt:lpstr>
      <vt:lpstr>PowerPoint-presentatie</vt:lpstr>
      <vt:lpstr>Programma de gezonde generatie Wat is jullie mening?</vt:lpstr>
      <vt:lpstr>Mentale gezondheid en stress</vt:lpstr>
      <vt:lpstr>Signalen</vt:lpstr>
      <vt:lpstr>PowerPoint-presentatie</vt:lpstr>
      <vt:lpstr>PowerPoint-presentatie</vt:lpstr>
      <vt:lpstr>Maak voor jezelf een lijst </vt:lpstr>
      <vt:lpstr>Flow, werkdruk en stress</vt:lpstr>
      <vt:lpstr>PowerPoint-presentatie</vt:lpstr>
      <vt:lpstr>Wat zien we op gebied van gezondheid en welzijn bij jongeren? </vt:lpstr>
      <vt:lpstr>Stress en de relatie met bewegen</vt:lpstr>
      <vt:lpstr>Ziektverzuim</vt:lpstr>
      <vt:lpstr>PowerPoint-presentatie</vt:lpstr>
      <vt:lpstr>Preventie!</vt:lpstr>
      <vt:lpstr>Gezond werken!</vt:lpstr>
      <vt:lpstr>Casuïstiek stress/ ziekteverzuim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Arbo, ergonomie en ziekteverzuim</dc:title>
  <dc:creator>Mariska de Rouw</dc:creator>
  <cp:lastModifiedBy>Mariska de Rouw</cp:lastModifiedBy>
  <cp:revision>33</cp:revision>
  <dcterms:created xsi:type="dcterms:W3CDTF">2020-09-18T07:05:43Z</dcterms:created>
  <dcterms:modified xsi:type="dcterms:W3CDTF">2023-11-01T14:26:09Z</dcterms:modified>
</cp:coreProperties>
</file>